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jpg" ContentType="image/jpeg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3.xml" ContentType="application/vnd.openxmlformats-officedocument.presentationml.slide+xml"/>
  <Override PartName="/ppt/theme/theme2.xml" ContentType="application/vnd.openxmlformats-officedocument.theme+xml"/>
  <Override PartName="/ppt/theme/theme1.xml" ContentType="application/vnd.openxmlformats-officedocument.theme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ppt/slides/slide17.xml" ContentType="application/vnd.openxmlformats-officedocument.presentationml.slide+xml"/>
  <Override PartName="/ppt/viewProps.xml" ContentType="application/vnd.openxmlformats-officedocument.presentationml.viewProps+xml"/>
  <Override PartName="/ppt/notesSlides/notesSlide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Layouts/slideLayout2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ppt/slideLayouts/slideLayout6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9.xml" ContentType="application/vnd.openxmlformats-officedocument.presentationml.slide+xml"/>
  <Override PartName="/ppt/slides/slide20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3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8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19.xml" ContentType="application/vnd.openxmlformats-officedocument.presentationml.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</p:sldMasterIdLst>
  <p:notesMasterIdLst>
    <p:notesMasterId r:id="rId2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lvl1pPr marL="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1pPr>
    <a:lvl2pPr marL="4572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2pPr>
    <a:lvl3pPr marL="9144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3pPr>
    <a:lvl4pPr marL="13716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4pPr>
    <a:lvl5pPr marL="18288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5pPr>
    <a:lvl6pPr marL="22860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6pPr>
    <a:lvl7pPr marL="27432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7pPr>
    <a:lvl8pPr marL="32004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8pPr>
    <a:lvl9pPr marL="36576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enClr>
      <a:srgbClr val="0000FF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howGuides="1" snapToGrid="0">
      <p:cViewPr varScale="1">
        <p:scale>
          <a:sx n="106" d="100"/>
          <a:sy n="106" d="100"/>
        </p:scale>
        <p:origin x="4455" y="215"/>
      </p:cViewPr>
      <p:guideLst>
        <p:guide pos="2160" orient="horz"/>
        <p:guide pos="3863"/>
      </p:guideLst>
    </p:cSldViewPr>
  </p:slideViewPr>
  <p:gridSpacing cx="184017920" cy="184017920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 /><Relationship Id="rId26" Type="http://schemas.openxmlformats.org/officeDocument/2006/relationships/tableStyles" Target="tableStyles.xml" /><Relationship Id="rId27" Type="http://schemas.openxmlformats.org/officeDocument/2006/relationships/viewProps" Target="viewProps.xml" 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jpg>
</file>

<file path=ppt/media/image20.jpg>
</file>

<file path=ppt/media/image21.jpg>
</file>

<file path=ppt/media/image22.png>
</file>

<file path=ppt/media/image23.jpg>
</file>

<file path=ppt/media/image24.png>
</file>

<file path=ppt/media/image25.jpg>
</file>

<file path=ppt/media/image26.jpg>
</file>

<file path=ppt/media/image27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svg>
</file>

<file path=ppt/media/media2.sv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69563101" name="Header Placeholder 1"/>
          <p:cNvSpPr>
            <a:spLocks noChangeArrowheads="1" noGrp="1"/>
          </p:cNvSpPr>
          <p:nvPr>
            <p:ph type="hdr" sz="quarter"/>
          </p:nvPr>
        </p:nvSpPr>
        <p:spPr bwMode="auto">
          <a:xfrm>
            <a:off x="0" y="0"/>
            <a:ext cx="2971800" cy="459104"/>
          </a:xfrm>
          <a:prstGeom prst="rect">
            <a:avLst/>
          </a:prstGeom>
        </p:spPr>
        <p:txBody>
          <a:bodyPr vert="horz" wrap="square" lIns="91440" tIns="45720" rIns="91440" bIns="45720" numCol="1" spcCol="215899" anchor="t">
            <a:prstTxWarp prst="textNoShape"/>
          </a:bodyPr>
          <a:lstStyle>
            <a:lvl1pPr algn="l">
              <a:defRPr sz="1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endParaRPr cap="none"/>
          </a:p>
        </p:txBody>
      </p:sp>
      <p:sp>
        <p:nvSpPr>
          <p:cNvPr id="1555881788" name="Date Placeholder 2"/>
          <p:cNvSpPr>
            <a:spLocks noChangeArrowheads="1" noGrp="1"/>
          </p:cNvSpPr>
          <p:nvPr>
            <p:ph type="dt" idx="10"/>
          </p:nvPr>
        </p:nvSpPr>
        <p:spPr bwMode="auto">
          <a:xfrm>
            <a:off x="3884930" y="0"/>
            <a:ext cx="2971800" cy="459104"/>
          </a:xfrm>
          <a:prstGeom prst="rect">
            <a:avLst/>
          </a:prstGeom>
        </p:spPr>
        <p:txBody>
          <a:bodyPr vert="horz" wrap="square" lIns="91440" tIns="45720" rIns="91440" bIns="45720" numCol="1" spcCol="215899" anchor="t">
            <a:prstTxWarp prst="textNoShape"/>
          </a:bodyPr>
          <a:lstStyle>
            <a:lvl1pPr algn="r">
              <a:defRPr sz="1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fld id="{1E2F0A14-5AF3-7AFC-BD97-ACA944D94BF9}" type="datetime1">
              <a:rPr cap="none"/>
              <a:t>11/11/2022</a:t>
            </a:fld>
            <a:endParaRPr cap="none"/>
          </a:p>
        </p:txBody>
      </p:sp>
      <p:sp>
        <p:nvSpPr>
          <p:cNvPr id="1402159795" name="Slide Image Placeholder 3"/>
          <p:cNvSpPr>
            <a:spLocks noChangeArrowheads="1" noGrp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 vert="horz" wrap="square" lIns="91440" tIns="45720" rIns="91440" bIns="45720" numCol="1" spcCol="215899" anchor="ctr">
            <a:prstTxWarp prst="textNoShape"/>
          </a:bodyPr>
          <a:lstStyle/>
          <a:p>
            <a:pPr>
              <a:defRPr/>
            </a:pPr>
            <a:endParaRPr cap="none"/>
          </a:p>
        </p:txBody>
      </p:sp>
      <p:sp>
        <p:nvSpPr>
          <p:cNvPr id="1316800004" name="Notes Placeholder 4"/>
          <p:cNvSpPr>
            <a:spLocks noChangeArrowheads="1"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 cap="none"/>
          </a:p>
        </p:txBody>
      </p:sp>
      <p:sp>
        <p:nvSpPr>
          <p:cNvPr id="1551847604" name="Footer Placeholder 5"/>
          <p:cNvSpPr>
            <a:spLocks noChangeArrowheads="1" noGrp="1"/>
          </p:cNvSpPr>
          <p:nvPr>
            <p:ph type="ftr" sz="quarter" idx="11"/>
          </p:nvPr>
        </p:nvSpPr>
        <p:spPr bwMode="auto">
          <a:xfrm>
            <a:off x="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 algn="l">
              <a:defRPr sz="1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endParaRPr cap="none"/>
          </a:p>
        </p:txBody>
      </p:sp>
      <p:sp>
        <p:nvSpPr>
          <p:cNvPr id="2078910546" name="Slide Number Placeholder 6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 algn="r">
              <a:defRPr sz="1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fld id="{1B5D6E56-18F6-0898-B8E5-EECD20AB4EBB}" type="slidenum">
              <a:rPr cap="none"/>
              <a:t>‹#›</a:t>
            </a:fld>
            <a:endParaRPr cap="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1" ftr="0" hdr="0" sldNum="1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96025768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397710106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0" indent="0">
              <a:buNone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69829115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 marL="0" marR="0" indent="0" algn="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fld id="{00C92C7D-33ED-9CDA-A371-C58F623F5590}" type="slidenum">
              <a:rPr cap="none">
                <a:solidFill>
                  <a:srgbClr val="000000"/>
                </a:solidFill>
              </a:rPr>
              <a:t>1</a:t>
            </a:fld>
            <a:endParaRPr cap="none">
              <a:solidFill>
                <a:srgbClr val="000000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685599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007235506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317462124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037E68F1-BFEE-2B9E-A0C6-49CB2688561C}" type="slidenum">
              <a:rPr cap="none"/>
              <a:t>10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99213545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669029227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17778268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03F7091A-54EE-A2FF-A04F-A2AA470156F7}" type="slidenum">
              <a:rPr cap="none"/>
              <a:t>11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12432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6069541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0968881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B66E786-43FD-0CD0-962F-216DD600151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88787471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790040031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392631978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2E08968E-C0C3-5D60-8DB0-3635D8FE7B63}" type="slidenum">
              <a:rPr cap="none"/>
              <a:t>12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5114754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946149623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414458103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70D6731E-509D-8385-D36E-A6D03D2025F3}" type="slidenum">
              <a:rPr cap="none"/>
              <a:t>13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96DA9AF-C6B9-C94D-D355-FA71B2B930B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0805596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987483413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590087904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23C83F97-D9CE-9DC9-8070-2F9C713E767A}" type="slidenum">
              <a:rPr cap="none"/>
              <a:t>14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672157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6224461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3317735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0272D77-7465-74B3-707F-68A2681377E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1977611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97704696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876995061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7F25D64F-0192-7020-DC9D-F77598D32AA2}" type="slidenum">
              <a:rPr cap="none"/>
              <a:t>15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0261188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82224789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918339702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1682B7B8-F6FB-D741-B53A-0014F9744355}" type="slidenum">
              <a:rPr cap="none"/>
              <a:t>16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30565081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976939092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68866610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13327EB3-FDFE-6788-B08A-0BDD30C4465E}" type="slidenum">
              <a:rPr cap="none"/>
              <a:t>2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9505773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900506299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0" indent="0">
              <a:buNone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2091918946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4BC47DE4-AAA6-918B-E87C-5CDE33321E09}" type="slidenum">
              <a:rPr cap="none"/>
              <a:t>17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8548960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674831822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665864550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448A9EBD-F3A9-DF68-E732-053DD07C1150}" type="slidenum">
              <a:rPr cap="none"/>
              <a:t>3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4429582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76659554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651660735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1119301D-53FC-4CC6-B2A1-A5937EEF44F0}" type="slidenum">
              <a:rPr cap="none"/>
              <a:t>4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7847266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23552668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2040790612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546043FD-B3B9-35B5-F7D8-45E00D960110}" type="slidenum">
              <a:rPr cap="none"/>
              <a:t>5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81761180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957183846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2105317618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142B328C-C2F9-7EC4-B793-34917CDD4161}" type="slidenum">
              <a:rPr cap="none"/>
              <a:t>6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0937002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081034429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965015367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538B197E-30BE-DEEF-F033-C6BA577D0693}" type="slidenum">
              <a:rPr cap="none"/>
              <a:t>7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7887818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785233145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417925014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035EE22E-60EE-0B14-A0E6-9641ACA856C3}" type="slidenum">
              <a:rPr cap="none"/>
              <a:t>8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1701010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498887031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821305766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7A0BFE83-CD97-5E08-D9B3-3B5DB0FD2F6E}" type="slidenum">
              <a:rPr cap="none"/>
              <a:t>9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6463257" name="Title 1"/>
          <p:cNvSpPr>
            <a:spLocks noChangeArrowheads="1" noGrp="1"/>
          </p:cNvSpPr>
          <p:nvPr>
            <p:ph type="ctrTitle"/>
          </p:nvPr>
        </p:nvSpPr>
        <p:spPr bwMode="auto">
          <a:xfrm>
            <a:off x="1524000" y="1122680"/>
            <a:ext cx="9144000" cy="2387600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 algn="ctr">
              <a:defRPr sz="60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70224483" name="Subtitle 2"/>
          <p:cNvSpPr>
            <a:spLocks noChangeArrowheads="1" noGrp="1"/>
          </p:cNvSpPr>
          <p:nvPr>
            <p:ph type="subTitle" idx="1"/>
          </p:nvPr>
        </p:nvSpPr>
        <p:spPr bwMode="auto"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 cap="none"/>
            </a:lvl1pPr>
            <a:lvl2pPr marL="457200" indent="0" algn="ctr">
              <a:buNone/>
              <a:defRPr sz="2000" cap="none"/>
            </a:lvl2pPr>
            <a:lvl3pPr marL="914400" indent="0" algn="ctr">
              <a:buNone/>
              <a:defRPr sz="1800" cap="none"/>
            </a:lvl3pPr>
            <a:lvl4pPr marL="1371600" indent="0" algn="ctr">
              <a:buNone/>
              <a:defRPr sz="1600" cap="none"/>
            </a:lvl4pPr>
            <a:lvl5pPr marL="1828800" indent="0" algn="ctr">
              <a:buNone/>
              <a:defRPr sz="1600" cap="none"/>
            </a:lvl5pPr>
            <a:lvl6pPr marL="2286000" indent="0" algn="ctr">
              <a:buNone/>
              <a:defRPr sz="1600" cap="none"/>
            </a:lvl6pPr>
            <a:lvl7pPr marL="2743200" indent="0" algn="ctr">
              <a:buNone/>
              <a:defRPr sz="1600" cap="none"/>
            </a:lvl7pPr>
            <a:lvl8pPr marL="3200400" indent="0" algn="ctr">
              <a:buNone/>
              <a:defRPr sz="1600" cap="none"/>
            </a:lvl8pPr>
            <a:lvl9pPr marL="3657600" indent="0" algn="ctr">
              <a:buNone/>
              <a:defRPr sz="1600" cap="none"/>
            </a:lvl9pPr>
          </a:lstStyle>
          <a:p>
            <a:pPr>
              <a:defRPr/>
            </a:pPr>
            <a:r>
              <a:rPr/>
              <a:t>Click to edit Master subtitle style</a:t>
            </a:r>
            <a:endParaRPr/>
          </a:p>
        </p:txBody>
      </p:sp>
      <p:sp>
        <p:nvSpPr>
          <p:cNvPr id="2137030850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0304CD0-9EDD-65BA-9388-68EF02C6653D}" type="datetime1">
              <a:rPr cap="none"/>
              <a:t/>
            </a:fld>
            <a:endParaRPr cap="none"/>
          </a:p>
        </p:txBody>
      </p:sp>
      <p:sp>
        <p:nvSpPr>
          <p:cNvPr id="579595071" name="Footer Placeholder 4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674677092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1445A6-E8C5-41B3-8BAC-1EE60BE27D4B}" type="slidenum">
              <a:rPr cap="none"/>
              <a:t>1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6694369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382877997" name="Vertical Text Placeholder 2"/>
          <p:cNvSpPr>
            <a:spLocks noChangeArrowheads="1" noGrp="1"/>
          </p:cNvSpPr>
          <p:nvPr>
            <p:ph idx="1"/>
          </p:nvPr>
        </p:nvSpPr>
        <p:spPr bwMode="auto"/>
        <p:txBody>
          <a:bodyPr vert="vert" wrap="square" lIns="91440" tIns="45720" rIns="91440" bIns="45720" numCol="1" spcCol="215899" anchor="t">
            <a:prstTxWarp prst="textNoShape"/>
          </a:bodyPr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30990363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F03F8E7-A9D2-560E-9CBB-5F5BB6F56A0A}" type="datetime1">
              <a:rPr cap="none"/>
              <a:t>11/11/2022</a:t>
            </a:fld>
            <a:endParaRPr cap="none"/>
          </a:p>
        </p:txBody>
      </p:sp>
      <p:sp>
        <p:nvSpPr>
          <p:cNvPr id="778591222" name="Footer Placeholder 4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63102729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36A4A34-7A9E-3FBC-D0D2-8CE9049C26D9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2553407" name="Vertical Title 1"/>
          <p:cNvSpPr>
            <a:spLocks noChangeArrowheads="1" noGrp="1"/>
          </p:cNvSpPr>
          <p:nvPr>
            <p:ph type="title"/>
          </p:nvPr>
        </p:nvSpPr>
        <p:spPr bwMode="auto">
          <a:xfrm>
            <a:off x="8724900" y="365125"/>
            <a:ext cx="2628900" cy="5812155"/>
          </a:xfrm>
        </p:spPr>
        <p:txBody>
          <a:bodyPr vert="vert" wrap="square" lIns="91440" tIns="45720" rIns="91440" bIns="45720" numCol="1" spcCol="215899" anchor="ctr">
            <a:prstTxWarp prst="textNoShape"/>
          </a:bodyPr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948768" name="Vertical Text Placeholder 2"/>
          <p:cNvSpPr>
            <a:spLocks noChangeArrowheads="1" noGrp="1"/>
          </p:cNvSpPr>
          <p:nvPr>
            <p:ph idx="1"/>
          </p:nvPr>
        </p:nvSpPr>
        <p:spPr bwMode="auto">
          <a:xfrm>
            <a:off x="838200" y="365125"/>
            <a:ext cx="7734300" cy="5812155"/>
          </a:xfrm>
        </p:spPr>
        <p:txBody>
          <a:bodyPr vert="vert" wrap="square" lIns="91440" tIns="45720" rIns="91440" bIns="45720" numCol="1" spcCol="215899" anchor="t">
            <a:prstTxWarp prst="textNoShape"/>
          </a:bodyPr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606127979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CC2B413-5DC1-9742-8F7A-AB17FA3479FE}" type="datetime1">
              <a:rPr cap="none"/>
              <a:t>11/11/2022</a:t>
            </a:fld>
            <a:endParaRPr cap="none"/>
          </a:p>
        </p:txBody>
      </p:sp>
      <p:sp>
        <p:nvSpPr>
          <p:cNvPr id="846718045" name="Footer Placeholder 4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187116624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F6E4042-0CB2-3BB6-FCD6-FAE30E980AAF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8947446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593403061" name="Content Placeholder 2"/>
          <p:cNvSpPr>
            <a:spLocks noChangeArrowheads="1"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203063461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DB1C02E-60C0-E436-8E09-96638E4778C3}" type="datetime1">
              <a:rPr cap="none"/>
              <a:t>11/11/2022</a:t>
            </a:fld>
            <a:endParaRPr cap="none"/>
          </a:p>
        </p:txBody>
      </p:sp>
      <p:sp>
        <p:nvSpPr>
          <p:cNvPr id="1347853815" name="Footer Placeholder 4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399278038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C25921-6F80-97AF-CE7A-99FA173438CC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95024010" name="Title 1"/>
          <p:cNvSpPr>
            <a:spLocks noChangeArrowheads="1" noGrp="1"/>
          </p:cNvSpPr>
          <p:nvPr>
            <p:ph type="title"/>
          </p:nvPr>
        </p:nvSpPr>
        <p:spPr bwMode="auto">
          <a:xfrm>
            <a:off x="831850" y="1710055"/>
            <a:ext cx="10515600" cy="2852420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>
              <a:defRPr sz="60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493448169" name="Text Placeholder 2"/>
          <p:cNvSpPr>
            <a:spLocks noChangeArrowheads="1" noGrp="1"/>
          </p:cNvSpPr>
          <p:nvPr>
            <p:ph idx="1"/>
          </p:nvPr>
        </p:nvSpPr>
        <p:spPr bwMode="auto"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 cap="none">
                <a:solidFill>
                  <a:srgbClr val="8C8C8C"/>
                </a:solidFill>
              </a:defRPr>
            </a:lvl1pPr>
            <a:lvl2pPr marL="457200" indent="0">
              <a:buNone/>
              <a:defRPr sz="2000" cap="none">
                <a:solidFill>
                  <a:srgbClr val="8C8C8C"/>
                </a:solidFill>
              </a:defRPr>
            </a:lvl2pPr>
            <a:lvl3pPr marL="914400" indent="0">
              <a:buNone/>
              <a:defRPr sz="1800" cap="none">
                <a:solidFill>
                  <a:srgbClr val="8C8C8C"/>
                </a:solidFill>
              </a:defRPr>
            </a:lvl3pPr>
            <a:lvl4pPr marL="1371600" indent="0">
              <a:buNone/>
              <a:defRPr sz="1600" cap="none">
                <a:solidFill>
                  <a:srgbClr val="8C8C8C"/>
                </a:solidFill>
              </a:defRPr>
            </a:lvl4pPr>
            <a:lvl5pPr marL="1828800" indent="0">
              <a:buNone/>
              <a:defRPr sz="1600" cap="none">
                <a:solidFill>
                  <a:srgbClr val="8C8C8C"/>
                </a:solidFill>
              </a:defRPr>
            </a:lvl5pPr>
            <a:lvl6pPr marL="2286000" indent="0">
              <a:buNone/>
              <a:defRPr sz="1600" cap="none">
                <a:solidFill>
                  <a:srgbClr val="8C8C8C"/>
                </a:solidFill>
              </a:defRPr>
            </a:lvl6pPr>
            <a:lvl7pPr marL="2743200" indent="0">
              <a:buNone/>
              <a:defRPr sz="1600" cap="none">
                <a:solidFill>
                  <a:srgbClr val="8C8C8C"/>
                </a:solidFill>
              </a:defRPr>
            </a:lvl7pPr>
            <a:lvl8pPr marL="3200400" indent="0">
              <a:buNone/>
              <a:defRPr sz="1600" cap="none">
                <a:solidFill>
                  <a:srgbClr val="8C8C8C"/>
                </a:solidFill>
              </a:defRPr>
            </a:lvl8pPr>
            <a:lvl9pPr marL="3657600" indent="0">
              <a:buNone/>
              <a:defRPr sz="1600" cap="none">
                <a:solidFill>
                  <a:srgbClr val="8C8C8C"/>
                </a:solidFill>
              </a:defRPr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1588872598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D540A37-7980-01FC-CEEC-8FA944A238DA}" type="datetime1">
              <a:rPr cap="none"/>
              <a:t>11/11/2022</a:t>
            </a:fld>
            <a:endParaRPr cap="none"/>
          </a:p>
        </p:txBody>
      </p:sp>
      <p:sp>
        <p:nvSpPr>
          <p:cNvPr id="1742742498" name="Footer Placeholder 4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860483098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860B73-3DE4-D3FD-AA3E-CBA845705C9E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60840164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270956241" name="Content Placeholder 2"/>
          <p:cNvSpPr>
            <a:spLocks noChangeArrowheads="1" noGrp="1"/>
          </p:cNvSpPr>
          <p:nvPr>
            <p:ph idx="1"/>
          </p:nvPr>
        </p:nvSpPr>
        <p:spPr bwMode="auto">
          <a:xfrm>
            <a:off x="838200" y="1825625"/>
            <a:ext cx="5181600" cy="4351655"/>
          </a:xfrm>
        </p:spPr>
        <p:txBody>
          <a:bodyPr/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996166327" name="Content Placeholder 3"/>
          <p:cNvSpPr>
            <a:spLocks noChangeArrowheads="1" noGrp="1"/>
          </p:cNvSpPr>
          <p:nvPr>
            <p:ph idx="2"/>
          </p:nvPr>
        </p:nvSpPr>
        <p:spPr bwMode="auto">
          <a:xfrm>
            <a:off x="6172200" y="1825625"/>
            <a:ext cx="5181600" cy="4351655"/>
          </a:xfrm>
        </p:spPr>
        <p:txBody>
          <a:bodyPr/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630706572" name="Date Placeholder 4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FBC1C3C-72C2-E9EA-8C04-84BF524A7AD1}" type="datetime1">
              <a:rPr cap="none"/>
              <a:t>11/11/2022</a:t>
            </a:fld>
            <a:endParaRPr cap="none"/>
          </a:p>
        </p:txBody>
      </p:sp>
      <p:sp>
        <p:nvSpPr>
          <p:cNvPr id="947712517" name="Footer Placeholder 5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433644216" name="Slide Number Placeholder 6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F6F6001-4F92-3A96-DCD7-B9C32E992AEC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9846006" name="Title 1"/>
          <p:cNvSpPr>
            <a:spLocks noChangeArrowheads="1" noGrp="1"/>
          </p:cNvSpPr>
          <p:nvPr>
            <p:ph type="title"/>
          </p:nvPr>
        </p:nvSpPr>
        <p:spPr bwMode="auto">
          <a:xfrm>
            <a:off x="840105" y="365125"/>
            <a:ext cx="10515600" cy="1325880"/>
          </a:xfrm>
        </p:spPr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423575656" name="Text Placeholder 2"/>
          <p:cNvSpPr>
            <a:spLocks noChangeArrowheads="1" noGrp="1"/>
          </p:cNvSpPr>
          <p:nvPr>
            <p:ph idx="1"/>
          </p:nvPr>
        </p:nvSpPr>
        <p:spPr bwMode="auto">
          <a:xfrm>
            <a:off x="840105" y="1681480"/>
            <a:ext cx="5157470" cy="823595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 marL="0" indent="0">
              <a:buNone/>
              <a:defRPr sz="2400" b="1" cap="none"/>
            </a:lvl1pPr>
            <a:lvl2pPr marL="457200" indent="0">
              <a:buNone/>
              <a:defRPr sz="2000" b="1" cap="none"/>
            </a:lvl2pPr>
            <a:lvl3pPr marL="914400" indent="0">
              <a:buNone/>
              <a:defRPr sz="1800" b="1" cap="none"/>
            </a:lvl3pPr>
            <a:lvl4pPr marL="1371600" indent="0">
              <a:buNone/>
              <a:defRPr sz="1600" b="1" cap="none"/>
            </a:lvl4pPr>
            <a:lvl5pPr marL="1828800" indent="0">
              <a:buNone/>
              <a:defRPr sz="1600" b="1" cap="none"/>
            </a:lvl5pPr>
            <a:lvl6pPr marL="2286000" indent="0">
              <a:buNone/>
              <a:defRPr sz="1600" b="1" cap="none"/>
            </a:lvl6pPr>
            <a:lvl7pPr marL="2743200" indent="0">
              <a:buNone/>
              <a:defRPr sz="1600" b="1" cap="none"/>
            </a:lvl7pPr>
            <a:lvl8pPr marL="3200400" indent="0">
              <a:buNone/>
              <a:defRPr sz="1600" b="1" cap="none"/>
            </a:lvl8pPr>
            <a:lvl9pPr marL="3657600" indent="0">
              <a:buNone/>
              <a:defRPr sz="1600" b="1" cap="none"/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141524151" name="Content Placeholder 3"/>
          <p:cNvSpPr>
            <a:spLocks noChangeArrowheads="1" noGrp="1"/>
          </p:cNvSpPr>
          <p:nvPr>
            <p:ph idx="2"/>
          </p:nvPr>
        </p:nvSpPr>
        <p:spPr bwMode="auto">
          <a:xfrm>
            <a:off x="840105" y="2505074"/>
            <a:ext cx="5157470" cy="3684905"/>
          </a:xfrm>
        </p:spPr>
        <p:txBody>
          <a:bodyPr/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396045617" name="Text Placeholder 4"/>
          <p:cNvSpPr>
            <a:spLocks noChangeArrowheads="1" noGrp="1"/>
          </p:cNvSpPr>
          <p:nvPr>
            <p:ph idx="3"/>
          </p:nvPr>
        </p:nvSpPr>
        <p:spPr bwMode="auto">
          <a:xfrm>
            <a:off x="6172200" y="1681480"/>
            <a:ext cx="5183505" cy="823595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 marL="0" indent="0">
              <a:buNone/>
              <a:defRPr sz="2400" b="1" cap="none"/>
            </a:lvl1pPr>
            <a:lvl2pPr marL="457200" indent="0">
              <a:buNone/>
              <a:defRPr sz="2000" b="1" cap="none"/>
            </a:lvl2pPr>
            <a:lvl3pPr marL="914400" indent="0">
              <a:buNone/>
              <a:defRPr sz="1800" b="1" cap="none"/>
            </a:lvl3pPr>
            <a:lvl4pPr marL="1371600" indent="0">
              <a:buNone/>
              <a:defRPr sz="1600" b="1" cap="none"/>
            </a:lvl4pPr>
            <a:lvl5pPr marL="1828800" indent="0">
              <a:buNone/>
              <a:defRPr sz="1600" b="1" cap="none"/>
            </a:lvl5pPr>
            <a:lvl6pPr marL="2286000" indent="0">
              <a:buNone/>
              <a:defRPr sz="1600" b="1" cap="none"/>
            </a:lvl6pPr>
            <a:lvl7pPr marL="2743200" indent="0">
              <a:buNone/>
              <a:defRPr sz="1600" b="1" cap="none"/>
            </a:lvl7pPr>
            <a:lvl8pPr marL="3200400" indent="0">
              <a:buNone/>
              <a:defRPr sz="1600" b="1" cap="none"/>
            </a:lvl8pPr>
            <a:lvl9pPr marL="3657600" indent="0">
              <a:buNone/>
              <a:defRPr sz="1600" b="1" cap="none"/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1914454752" name="Content Placeholder 5"/>
          <p:cNvSpPr>
            <a:spLocks noChangeArrowheads="1" noGrp="1"/>
          </p:cNvSpPr>
          <p:nvPr>
            <p:ph idx="4"/>
          </p:nvPr>
        </p:nvSpPr>
        <p:spPr bwMode="auto">
          <a:xfrm>
            <a:off x="6172200" y="2505074"/>
            <a:ext cx="5183505" cy="3684905"/>
          </a:xfrm>
        </p:spPr>
        <p:txBody>
          <a:bodyPr/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4949840" name="Date Placeholder 6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8676854-1AC5-329E-8BDF-ECCB26917DB9}" type="datetime1">
              <a:rPr cap="none"/>
              <a:t>11/11/2022</a:t>
            </a:fld>
            <a:endParaRPr cap="none"/>
          </a:p>
        </p:txBody>
      </p:sp>
      <p:sp>
        <p:nvSpPr>
          <p:cNvPr id="474622170" name="Footer Placeholder 7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827080144" name="Slide Number Placeholder 8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C731BAB-E5A1-26ED-EFCB-13B855851946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38068552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670086693" name="Date Placeholder 2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9092A6-E88A-C564-C428-1E31DC66324B}" type="datetime1">
              <a:rPr cap="none"/>
              <a:t>11/11/2022</a:t>
            </a:fld>
            <a:endParaRPr cap="none"/>
          </a:p>
        </p:txBody>
      </p:sp>
      <p:sp>
        <p:nvSpPr>
          <p:cNvPr id="2052102313" name="Footer Placeholder 3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92591694" name="Slide Number Placeholder 4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1BAB195-DBBC-EF47-F202-2D12FF4C0478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09940027" name="Date Placeholder 1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1D8B70A-44EC-8D41-A260-B214F92E54E7}" type="datetime1">
              <a:rPr cap="none"/>
              <a:t>11/11/2022</a:t>
            </a:fld>
            <a:endParaRPr cap="none"/>
          </a:p>
        </p:txBody>
      </p:sp>
      <p:sp>
        <p:nvSpPr>
          <p:cNvPr id="1890582973" name="Footer Placeholder 2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631763892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100BC1DB-95FD-5E37-B3B3-63628FFD4536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5635750" name="Title 1"/>
          <p:cNvSpPr>
            <a:spLocks noChangeArrowheads="1" noGrp="1"/>
          </p:cNvSpPr>
          <p:nvPr>
            <p:ph type="title"/>
          </p:nvPr>
        </p:nvSpPr>
        <p:spPr bwMode="auto">
          <a:xfrm>
            <a:off x="840105" y="457200"/>
            <a:ext cx="3931920" cy="1600200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>
              <a:defRPr sz="3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47818280" name="Content Placeholder 2"/>
          <p:cNvSpPr>
            <a:spLocks noChangeArrowheads="1" noGrp="1"/>
          </p:cNvSpPr>
          <p:nvPr>
            <p:ph idx="1"/>
          </p:nvPr>
        </p:nvSpPr>
        <p:spPr bwMode="auto">
          <a:xfrm>
            <a:off x="5183505" y="987425"/>
            <a:ext cx="6172200" cy="4873625"/>
          </a:xfrm>
        </p:spPr>
        <p:txBody>
          <a:bodyPr/>
          <a:lstStyle>
            <a:lvl1pPr>
              <a:defRPr sz="3200" cap="none"/>
            </a:lvl1pPr>
            <a:lvl2pPr>
              <a:defRPr sz="2800" cap="none"/>
            </a:lvl2pPr>
            <a:lvl3pPr>
              <a:defRPr sz="2400" cap="none"/>
            </a:lvl3pPr>
            <a:lvl4pPr>
              <a:defRPr sz="2000" cap="none"/>
            </a:lvl4pPr>
            <a:lvl5pPr>
              <a:defRPr sz="2000" cap="none"/>
            </a:lvl5pPr>
            <a:lvl6pPr>
              <a:defRPr sz="2000" cap="none"/>
            </a:lvl6pPr>
            <a:lvl7pPr>
              <a:defRPr sz="2000" cap="none"/>
            </a:lvl7pPr>
            <a:lvl8pPr>
              <a:defRPr sz="2000" cap="none"/>
            </a:lvl8pPr>
            <a:lvl9pPr>
              <a:defRPr sz="2000" cap="none"/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38446759" name="Text Placeholder 3"/>
          <p:cNvSpPr>
            <a:spLocks noChangeArrowheads="1" noGrp="1"/>
          </p:cNvSpPr>
          <p:nvPr>
            <p:ph idx="2"/>
          </p:nvPr>
        </p:nvSpPr>
        <p:spPr bwMode="auto"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 cap="none"/>
            </a:lvl1pPr>
            <a:lvl2pPr marL="457200" indent="0">
              <a:buNone/>
              <a:defRPr sz="1400" cap="none"/>
            </a:lvl2pPr>
            <a:lvl3pPr marL="914400" indent="0">
              <a:buNone/>
              <a:defRPr sz="1200" cap="none"/>
            </a:lvl3pPr>
            <a:lvl4pPr marL="1371600" indent="0">
              <a:buNone/>
              <a:defRPr sz="1000" cap="none"/>
            </a:lvl4pPr>
            <a:lvl5pPr marL="1828800" indent="0">
              <a:buNone/>
              <a:defRPr sz="1000" cap="none"/>
            </a:lvl5pPr>
            <a:lvl6pPr marL="2286000" indent="0">
              <a:buNone/>
              <a:defRPr sz="1000" cap="none"/>
            </a:lvl6pPr>
            <a:lvl7pPr marL="2743200" indent="0">
              <a:buNone/>
              <a:defRPr sz="1000" cap="none"/>
            </a:lvl7pPr>
            <a:lvl8pPr marL="3200400" indent="0">
              <a:buNone/>
              <a:defRPr sz="1000" cap="none"/>
            </a:lvl8pPr>
            <a:lvl9pPr marL="3657600" indent="0">
              <a:buNone/>
              <a:defRPr sz="1000" cap="none"/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2139351233" name="Date Placeholder 4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104BB54-1AEC-514D-A2BC-EC18F5F254B9}" type="datetime1">
              <a:rPr cap="none"/>
              <a:t>11/11/2022</a:t>
            </a:fld>
            <a:endParaRPr cap="none"/>
          </a:p>
        </p:txBody>
      </p:sp>
      <p:sp>
        <p:nvSpPr>
          <p:cNvPr id="1999026170" name="Footer Placeholder 5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575076286" name="Slide Number Placeholder 6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E43CC63-2D83-163A-CDFB-DB6F82B53B8E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88343271" name="Title 1"/>
          <p:cNvSpPr>
            <a:spLocks noChangeArrowheads="1" noGrp="1"/>
          </p:cNvSpPr>
          <p:nvPr>
            <p:ph type="title"/>
          </p:nvPr>
        </p:nvSpPr>
        <p:spPr bwMode="auto">
          <a:xfrm>
            <a:off x="840105" y="457200"/>
            <a:ext cx="3931920" cy="1600200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>
              <a:defRPr sz="3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0870588" name="Picture Placeholder 2"/>
          <p:cNvSpPr>
            <a:spLocks noChangeArrowheads="1" noGrp="1"/>
          </p:cNvSpPr>
          <p:nvPr>
            <p:ph type="pic" idx="1"/>
          </p:nvPr>
        </p:nvSpPr>
        <p:spPr bwMode="auto"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 cap="none"/>
            </a:lvl1pPr>
            <a:lvl2pPr marL="457200" indent="0">
              <a:buNone/>
              <a:defRPr sz="2800" cap="none"/>
            </a:lvl2pPr>
            <a:lvl3pPr marL="914400" indent="0">
              <a:buNone/>
              <a:defRPr sz="2400" cap="none"/>
            </a:lvl3pPr>
            <a:lvl4pPr marL="1371600" indent="0">
              <a:buNone/>
              <a:defRPr sz="2000" cap="none"/>
            </a:lvl4pPr>
            <a:lvl5pPr marL="1828800" indent="0">
              <a:buNone/>
              <a:defRPr sz="2000" cap="none"/>
            </a:lvl5pPr>
            <a:lvl6pPr marL="2286000" indent="0">
              <a:buNone/>
              <a:defRPr sz="2000" cap="none"/>
            </a:lvl6pPr>
            <a:lvl7pPr marL="2743200" indent="0">
              <a:buNone/>
              <a:defRPr sz="2000" cap="none"/>
            </a:lvl7pPr>
            <a:lvl8pPr marL="3200400" indent="0">
              <a:buNone/>
              <a:defRPr sz="2000" cap="none"/>
            </a:lvl8pPr>
            <a:lvl9pPr marL="3657600" indent="0">
              <a:buNone/>
              <a:defRPr sz="2000" cap="none"/>
            </a:lvl9pPr>
          </a:lstStyle>
          <a:p>
            <a:pPr>
              <a:defRPr/>
            </a:pPr>
            <a:r>
              <a:rPr/>
              <a:t>Click icon to add picture</a:t>
            </a:r>
            <a:endParaRPr/>
          </a:p>
        </p:txBody>
      </p:sp>
      <p:sp>
        <p:nvSpPr>
          <p:cNvPr id="2028189543" name="Text Placeholder 3"/>
          <p:cNvSpPr>
            <a:spLocks noChangeArrowheads="1" noGrp="1"/>
          </p:cNvSpPr>
          <p:nvPr>
            <p:ph idx="2"/>
          </p:nvPr>
        </p:nvSpPr>
        <p:spPr bwMode="auto"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 cap="none"/>
            </a:lvl1pPr>
            <a:lvl2pPr marL="457200" indent="0">
              <a:buNone/>
              <a:defRPr sz="1400" cap="none"/>
            </a:lvl2pPr>
            <a:lvl3pPr marL="914400" indent="0">
              <a:buNone/>
              <a:defRPr sz="1200" cap="none"/>
            </a:lvl3pPr>
            <a:lvl4pPr marL="1371600" indent="0">
              <a:buNone/>
              <a:defRPr sz="1000" cap="none"/>
            </a:lvl4pPr>
            <a:lvl5pPr marL="1828800" indent="0">
              <a:buNone/>
              <a:defRPr sz="1000" cap="none"/>
            </a:lvl5pPr>
            <a:lvl6pPr marL="2286000" indent="0">
              <a:buNone/>
              <a:defRPr sz="1000" cap="none"/>
            </a:lvl6pPr>
            <a:lvl7pPr marL="2743200" indent="0">
              <a:buNone/>
              <a:defRPr sz="1000" cap="none"/>
            </a:lvl7pPr>
            <a:lvl8pPr marL="3200400" indent="0">
              <a:buNone/>
              <a:defRPr sz="1000" cap="none"/>
            </a:lvl8pPr>
            <a:lvl9pPr marL="3657600" indent="0">
              <a:buNone/>
              <a:defRPr sz="1000" cap="none"/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1761485836" name="Date Placeholder 4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5751E36-78C8-20E8-86CD-8EBD508370DB}" type="datetime1">
              <a:rPr cap="none"/>
              <a:t>11/11/2022</a:t>
            </a:fld>
            <a:endParaRPr cap="none"/>
          </a:p>
        </p:txBody>
      </p:sp>
      <p:sp>
        <p:nvSpPr>
          <p:cNvPr id="1591134417" name="Footer Placeholder 5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2044175659" name="Slide Number Placeholder 6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059BD4F-019D-0C4B-D3E1-F71EF3AF25A2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7694151" name="Title Placeholder 1"/>
          <p:cNvSpPr>
            <a:spLocks noChangeArrowheads="1" noGrp="1"/>
          </p:cNvSpPr>
          <p:nvPr>
            <p:ph type="title"/>
          </p:nvPr>
        </p:nvSpPr>
        <p:spPr bwMode="auto"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wrap="square" lIns="91440" tIns="45720" rIns="91440" bIns="45720" numCol="1" spcCol="215899" anchor="ctr">
            <a:prstTxWarp prst="textNoShape"/>
          </a:bodyPr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736711413" name="Text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839494740" name="Date Placeholder 3"/>
          <p:cNvSpPr>
            <a:spLocks noChangeArrowheads="1"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spcCol="215899" anchor="ctr">
            <a:prstTxWarp prst="textNoShape"/>
          </a:bodyPr>
          <a:lstStyle>
            <a:lvl1pPr algn="l">
              <a:defRPr sz="1200" cap="none">
                <a:solidFill>
                  <a:srgbClr val="8C8C8C"/>
                </a:solidFill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fld id="{05FF89BA-F4E8-AA7F-A647-022AC7095057}" type="datetime1">
              <a:rPr cap="none"/>
              <a:t/>
            </a:fld>
            <a:endParaRPr cap="none"/>
          </a:p>
        </p:txBody>
      </p:sp>
      <p:sp>
        <p:nvSpPr>
          <p:cNvPr id="988638844" name="Footer Placeholder 4"/>
          <p:cNvSpPr>
            <a:spLocks noChangeArrowheads="1"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spcCol="215899" anchor="ctr">
            <a:prstTxWarp prst="textNoShape"/>
          </a:bodyPr>
          <a:lstStyle>
            <a:lvl1pPr algn="ctr">
              <a:defRPr sz="1200" cap="none">
                <a:solidFill>
                  <a:srgbClr val="8C8C8C"/>
                </a:solidFill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endParaRPr cap="none"/>
          </a:p>
        </p:txBody>
      </p:sp>
      <p:sp>
        <p:nvSpPr>
          <p:cNvPr id="2099936082" name="Slide Number Placeholder 5"/>
          <p:cNvSpPr>
            <a:spLocks noChangeArrowheads="1"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spcCol="215899" anchor="ctr">
            <a:prstTxWarp prst="textNoShape"/>
          </a:bodyPr>
          <a:lstStyle>
            <a:lvl1pPr algn="r">
              <a:defRPr sz="1200" cap="none">
                <a:solidFill>
                  <a:srgbClr val="8C8C8C"/>
                </a:solidFill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fld id="{5A116C3A-74B7-449A-F9A9-82CF22E70FD7}" type="slidenum">
              <a:rPr cap="none"/>
              <a:t>1</a:t>
            </a:fld>
            <a:endParaRPr cap="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1"/>
  <p:txStyles>
    <p:titleStyle>
      <a:lvl1pPr marL="0" marR="0" indent="0" algn="l" defTabSz="914400">
        <a:lnSpc>
          <a:spcPct val="90000"/>
        </a:lnSpc>
        <a:spcBef>
          <a:spcPts val="0"/>
        </a:spcBef>
        <a:spcAft>
          <a:spcPts val="0"/>
        </a:spcAft>
        <a:buNone/>
        <a:defRPr sz="4400" b="0" i="0" u="none" strike="noStrike" cap="none" spc="0">
          <a:solidFill>
            <a:schemeClr val="tx1"/>
          </a:solidFill>
          <a:latin typeface="Calibri Light"/>
          <a:ea typeface="Calibri Light"/>
          <a:cs typeface="Calibri Light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9pPr>
    </p:titleStyle>
    <p:bodyStyle>
      <a:lvl1pPr marL="228600" marR="0" indent="-228600" algn="l" defTabSz="91440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Char char="•"/>
        <a:defRPr sz="2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1pPr>
      <a:lvl2pPr marL="685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24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2pPr>
      <a:lvl3pPr marL="1143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20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3pPr>
      <a:lvl4pPr marL="1600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4pPr>
      <a:lvl5pPr marL="20574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5pPr>
      <a:lvl6pPr marL="25146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6pPr>
      <a:lvl7pPr marL="2971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7pPr>
      <a:lvl8pPr marL="3429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8pPr>
      <a:lvl9pPr marL="3886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media1.sv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jp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jpg"/><Relationship Id="rId4" Type="http://schemas.openxmlformats.org/officeDocument/2006/relationships/image" Target="../media/image22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olab.research.google.com/github/toastedcrumpets/HMMT/blob/master/UnsteadyHeat/unsteady_heat_rod.ipynb" TargetMode="External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jpg"/><Relationship Id="rId4" Type="http://schemas.openxmlformats.org/officeDocument/2006/relationships/image" Target="../media/image24.png"/><Relationship Id="rId5" Type="http://schemas.openxmlformats.org/officeDocument/2006/relationships/image" Target="../media/media2.sv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jp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jp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jp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54558207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2364740"/>
            <a:ext cx="12192000" cy="10337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 algn="ctr">
              <a:defRPr/>
            </a:pPr>
            <a:r>
              <a:rPr sz="3600" cap="none">
                <a:latin typeface="Helvetica"/>
                <a:ea typeface="Verdana"/>
                <a:cs typeface="Helvetica"/>
              </a:rPr>
              <a:t>EX3030/EM4012 Heat, Mass and Momentum Transfer</a:t>
            </a:r>
            <a:br>
              <a:rPr/>
            </a:br>
            <a:r>
              <a:rPr sz="3200" cap="none">
                <a:solidFill>
                  <a:srgbClr val="7F7F7F"/>
                </a:solidFill>
                <a:latin typeface="Helvetica"/>
                <a:ea typeface="Batang"/>
                <a:cs typeface="Helvetica"/>
              </a:rPr>
              <a:t>Transient Heat Transfer 2</a:t>
            </a:r>
            <a:endParaRPr sz="36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788918304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/>
          <a:p>
            <a:pPr marL="0" marR="0" indent="0" algn="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fld id="{1187ED8F-C1FC-D21B-B23F-374EA3714462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226646427" name="TextBox 36"/>
          <p:cNvSpPr/>
          <p:nvPr/>
        </p:nvSpPr>
        <p:spPr bwMode="auto">
          <a:xfrm>
            <a:off x="3084829" y="4618990"/>
            <a:ext cx="6096000" cy="7010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defRPr sz="2000" cap="none">
                <a:solidFill>
                  <a:srgbClr val="7F7F7F"/>
                </a:solidFill>
                <a:latin typeface="Helvetica"/>
                <a:ea typeface="Batang"/>
                <a:cs typeface="Helvetica"/>
              </a:defRPr>
            </a:pPr>
            <a:r>
              <a:rPr/>
              <a:t>Originally by Dr Mark Stewart</a:t>
            </a:r>
            <a:endParaRPr/>
          </a:p>
          <a:p>
            <a:pPr algn="ctr">
              <a:defRPr sz="2000" cap="none">
                <a:solidFill>
                  <a:srgbClr val="7F7F7F"/>
                </a:solidFill>
                <a:latin typeface="Helvetica"/>
                <a:ea typeface="Batang"/>
                <a:cs typeface="Helvetica"/>
              </a:defRPr>
            </a:pPr>
            <a:r>
              <a:rPr/>
              <a:t>Presented by Dr M. Bannerman</a:t>
            </a:r>
            <a:endParaRPr/>
          </a:p>
        </p:txBody>
      </p:sp>
      <p:pic>
        <p:nvPicPr>
          <p:cNvPr id="1701936548" name="Picture 21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690110" y="387350"/>
            <a:ext cx="2811780" cy="7715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slow" p14:dur="2000" advClick="1" advTm="23444">
        <p:fade thruBlk="0"/>
      </p:transition>
    </mc:Choice>
    <mc:Fallback>
      <p:transition spd="slow" advClick="1" advTm="23444">
        <p:fade thruBlk="0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4203545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Temperature Changes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845815618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6AD5DBED-A387-802D-C96D-557895233F00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10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719070491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812543803" name="TextBox 2"/>
          <p:cNvSpPr/>
          <p:nvPr/>
        </p:nvSpPr>
        <p:spPr bwMode="auto">
          <a:xfrm>
            <a:off x="1056005" y="1298574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Approach 2: Heisler charts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602903421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387633051" name="Picture 6" descr="Chart, diagram&#10;&#10;Description automatically generated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902335" y="2287270"/>
            <a:ext cx="6448425" cy="327025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34186100" name="Picture 7" descr="Chart&#10;&#10;Description automatically generated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7447279" y="2167255"/>
            <a:ext cx="3105785" cy="365696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85669087" name="TextBox 9"/>
          <p:cNvSpPr/>
          <p:nvPr/>
        </p:nvSpPr>
        <p:spPr bwMode="auto">
          <a:xfrm>
            <a:off x="704214" y="1698624"/>
            <a:ext cx="1165225" cy="4692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sSub>
                        <m:sSub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200" b="1" i="1">
                              <a:latin typeface="Cambria Math"/>
                            </a:rPr>
                            <m:t>𝜽</m:t>
                          </m:r>
                        </m:e>
                        <m:sub>
                          <m:r>
                            <m:rPr/>
                            <a:rPr lang="en-GB" sz="1200" b="1" i="1">
                              <a:latin typeface="Cambria Math"/>
                            </a:rPr>
                            <m:t>𝟎</m:t>
                          </m:r>
                        </m:sub>
                      </m:sSub>
                      <m:r>
                        <m:rPr/>
                        <a:rPr lang="en-GB" sz="1200" b="1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12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𝑻</m:t>
                              </m:r>
                            </m:e>
                            <m:sub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𝟎</m:t>
                              </m:r>
                            </m:sub>
                          </m:sSub>
                          <m:r>
                            <m:rPr/>
                            <a:rPr lang="en-GB" sz="1200" b="1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sz="12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𝑻</m:t>
                              </m:r>
                            </m:e>
                            <m:sub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sz="12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𝑻</m:t>
                              </m:r>
                            </m:e>
                            <m:sub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𝒊</m:t>
                              </m:r>
                            </m:sub>
                          </m:sSub>
                          <m:r>
                            <m:rPr/>
                            <a:rPr lang="en-GB" sz="1200" b="1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sz="12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𝑻</m:t>
                              </m:r>
                            </m:e>
                            <m:sub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</mc:Choice>
              <mc:Fallback/>
            </mc:AlternateContent>
            <a:endParaRPr lang="en-GB" sz="1200" b="1"/>
          </a:p>
        </p:txBody>
      </p:sp>
      <p:sp>
        <p:nvSpPr>
          <p:cNvPr id="1311518521" name="TextBox 10"/>
          <p:cNvSpPr/>
          <p:nvPr/>
        </p:nvSpPr>
        <p:spPr bwMode="auto">
          <a:xfrm>
            <a:off x="3789721" y="5542914"/>
            <a:ext cx="1165225" cy="28130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sz="1200" b="1" i="1">
                          <a:latin typeface="Cambria Math"/>
                        </a:rPr>
                        <m:t>𝝉</m:t>
                      </m:r>
                      <m:r>
                        <m:rPr/>
                        <a:rPr lang="en-GB" sz="1200" b="1" i="1">
                          <a:latin typeface="Cambria Math"/>
                        </a:rPr>
                        <m:t>=</m:t>
                      </m:r>
                      <m:r>
                        <m:rPr/>
                        <a:rPr lang="en-GB" sz="1200" b="1" i="1">
                          <a:latin typeface="Cambria Math"/>
                        </a:rPr>
                        <m:t>𝜶</m:t>
                      </m:r>
                      <m:r>
                        <m:rPr/>
                        <a:rPr lang="en-GB" sz="1200" b="1" i="1">
                          <a:latin typeface="Cambria Math"/>
                        </a:rPr>
                        <m:t>𝒕</m:t>
                      </m:r>
                      <m:r>
                        <m:rPr/>
                        <a:rPr lang="en-GB" sz="1200" b="1" i="1">
                          <a:latin typeface="Cambria Math"/>
                        </a:rPr>
                        <m:t>/</m:t>
                      </m:r>
                      <m:sSup>
                        <m:sSup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lang="en-GB" sz="1200" b="1" i="1">
                              <a:latin typeface="Cambria Math"/>
                            </a:rPr>
                            <m:t>𝑳</m:t>
                          </m:r>
                        </m:e>
                        <m:sup>
                          <m:r>
                            <m:rPr/>
                            <a:rPr lang="en-GB" sz="1200" b="1" i="1">
                              <a:latin typeface="Cambria Math"/>
                            </a:rPr>
                            <m:t>𝟐</m:t>
                          </m:r>
                        </m:sup>
                      </m:sSup>
                    </m:oMath>
                  </m:oMathPara>
                </a14:m>
              </mc:Choice>
              <mc:Fallback/>
            </mc:AlternateContent>
            <a:endParaRPr lang="en-GB" sz="1200" b="1"/>
          </a:p>
        </p:txBody>
      </p:sp>
      <p:sp>
        <p:nvSpPr>
          <p:cNvPr id="2015312291" name="TextBox 12"/>
          <p:cNvSpPr/>
          <p:nvPr/>
        </p:nvSpPr>
        <p:spPr bwMode="auto">
          <a:xfrm>
            <a:off x="2437130" y="2085975"/>
            <a:ext cx="36353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GB" sz="1200" b="1" i="0">
                <a:latin typeface="Helvetica"/>
                <a:cs typeface="Helvetica"/>
              </a:rPr>
              <a:t>Chart 1: for determining the centreline temperature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sSubPr>
                        <m:e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𝑻</m:t>
                          </m:r>
                        </m:e>
                        <m:sub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𝟎</m:t>
                          </m:r>
                        </m:sub>
                      </m:sSub>
                      <m:d>
                        <m:d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𝒕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GB" sz="1200" b="1" i="0">
                <a:latin typeface="Helvetica"/>
                <a:cs typeface="Helvetica"/>
              </a:rPr>
              <a:t> at any given time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200" b="1" i="1">
                          <a:latin typeface="Cambria Math"/>
                          <a:cs typeface="Helvetica"/>
                        </a:rPr>
                        <m:t>𝒕</m:t>
                      </m:r>
                    </m:oMath>
                  </m:oMathPara>
                </a14:m>
              </mc:Choice>
              <mc:Fallback/>
            </mc:AlternateContent>
            <a:r>
              <a:rPr lang="en-GB" sz="1200" b="1" i="0">
                <a:latin typeface="Helvetica"/>
                <a:cs typeface="Helvetica"/>
              </a:rPr>
              <a:t> </a:t>
            </a:r>
            <a:endParaRPr lang="en-GB" sz="1200" b="1">
              <a:latin typeface="Helvetica"/>
              <a:cs typeface="Helvetica"/>
            </a:endParaRPr>
          </a:p>
        </p:txBody>
      </p:sp>
      <p:sp>
        <p:nvSpPr>
          <p:cNvPr id="280770540" name="TextBox 13"/>
          <p:cNvSpPr/>
          <p:nvPr/>
        </p:nvSpPr>
        <p:spPr bwMode="auto">
          <a:xfrm>
            <a:off x="8317865" y="2087245"/>
            <a:ext cx="2802890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GB" sz="1200" b="1" i="0">
                <a:latin typeface="Helvetica"/>
                <a:cs typeface="Helvetica"/>
              </a:rPr>
              <a:t>Chart 2: get the temperature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200" b="1" i="1">
                          <a:latin typeface="Cambria Math"/>
                          <a:cs typeface="Helvetica"/>
                        </a:rPr>
                        <m:t>𝑻</m:t>
                      </m:r>
                      <m:d>
                        <m:d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𝒙</m:t>
                          </m:r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𝒕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GB" sz="1200" b="1" i="0">
                <a:latin typeface="Helvetica"/>
                <a:cs typeface="Helvetica"/>
              </a:rPr>
              <a:t> at any given location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200" b="1" i="1">
                          <a:latin typeface="Cambria Math"/>
                          <a:cs typeface="Helvetica"/>
                        </a:rPr>
                        <m:t>𝒙</m:t>
                      </m:r>
                    </m:oMath>
                  </m:oMathPara>
                </a14:m>
              </mc:Choice>
              <mc:Fallback/>
            </mc:AlternateContent>
            <a:r>
              <a:rPr lang="en-GB" sz="1200" b="1" i="0">
                <a:latin typeface="Helvetica"/>
                <a:cs typeface="Helvetica"/>
              </a:rPr>
              <a:t> and time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200" b="1" i="1">
                          <a:latin typeface="Cambria Math"/>
                          <a:cs typeface="Helvetica"/>
                        </a:rPr>
                        <m:t>𝒕</m:t>
                      </m:r>
                    </m:oMath>
                  </m:oMathPara>
                </a14:m>
              </mc:Choice>
              <mc:Fallback/>
            </mc:AlternateContent>
            <a:endParaRPr lang="en-GB" sz="1200" b="1">
              <a:latin typeface="Helvetica"/>
              <a:cs typeface="Helvetica"/>
            </a:endParaRPr>
          </a:p>
        </p:txBody>
      </p:sp>
      <p:sp>
        <p:nvSpPr>
          <p:cNvPr id="43509015" name="TextBox 14"/>
          <p:cNvSpPr/>
          <p:nvPr/>
        </p:nvSpPr>
        <p:spPr bwMode="auto">
          <a:xfrm>
            <a:off x="3679825" y="6076950"/>
            <a:ext cx="4832350" cy="46228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defRPr/>
            </a:pPr>
            <a:r>
              <a:rPr sz="1200" cap="none">
                <a:latin typeface="Helvetica"/>
                <a:ea typeface="Calibri"/>
                <a:cs typeface="Helvetica"/>
              </a:rPr>
              <a:t>Note, showing examples for plate/plane wall geometry – similar charts available for sphere and cylinder geometries too</a:t>
            </a:r>
            <a:endParaRPr sz="1200" cap="none"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9494815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Worked Egg</a:t>
            </a:r>
            <a:r>
              <a:rPr lang="en" sz="4000" cap="none">
                <a:latin typeface="Helvetica"/>
                <a:ea typeface="Verdana"/>
                <a:cs typeface="Helvetica"/>
              </a:rPr>
              <a:t>s</a:t>
            </a:r>
            <a:r>
              <a:rPr sz="4000" cap="none">
                <a:latin typeface="Helvetica"/>
                <a:ea typeface="Verdana"/>
                <a:cs typeface="Helvetica"/>
              </a:rPr>
              <a:t>ample 1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701538822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2FCBD3C8-86C2-9E25-8C73-70709D3D7A25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11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179472715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776643291" name="TextBox 1"/>
          <p:cNvSpPr/>
          <p:nvPr/>
        </p:nvSpPr>
        <p:spPr bwMode="auto">
          <a:xfrm>
            <a:off x="1056005" y="2399665"/>
            <a:ext cx="10079990" cy="20586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sz="2000" b="1" cap="none">
                <a:latin typeface="Helvetica"/>
                <a:ea typeface="Calibri"/>
                <a:cs typeface="Calibri"/>
              </a:rPr>
              <a:t>The scenario </a:t>
            </a:r>
            <a:r>
              <a:rPr sz="2000" cap="none">
                <a:latin typeface="Helvetica"/>
                <a:ea typeface="Calibri"/>
                <a:cs typeface="Calibri"/>
              </a:rPr>
              <a:t>(from Cengel, 2002, p224):</a:t>
            </a:r>
            <a:endParaRPr sz="2000" cap="none">
              <a:latin typeface="Helvetica"/>
              <a:ea typeface="Calibri"/>
              <a:cs typeface="Calibri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sz="2000" cap="none">
                <a:latin typeface="Helvetica"/>
                <a:ea typeface="Calibri"/>
                <a:cs typeface="Calibri"/>
              </a:rPr>
              <a:t>An ordinary egg can be approximated as a 5 cm diameter sphere. The egg is initially at a uniform temperature of 5°C and is dropped into boiling water at 95°C. Taking the convection heat transfer coefficient to be </a:t>
            </a:r>
            <a:r>
              <a:rPr sz="2000" i="1" cap="none">
                <a:latin typeface="Helvetica"/>
                <a:ea typeface="Calibri"/>
                <a:cs typeface="Calibri"/>
              </a:rPr>
              <a:t>h</a:t>
            </a:r>
            <a:r>
              <a:rPr sz="2000" cap="none">
                <a:latin typeface="Helvetica"/>
                <a:ea typeface="Calibri"/>
                <a:cs typeface="Calibri"/>
              </a:rPr>
              <a:t> = 1200 W/m</a:t>
            </a:r>
            <a:r>
              <a:rPr sz="2000" cap="none" baseline="30000">
                <a:latin typeface="Helvetica"/>
                <a:ea typeface="Calibri"/>
                <a:cs typeface="Calibri"/>
              </a:rPr>
              <a:t>2·</a:t>
            </a:r>
            <a:r>
              <a:rPr sz="2000" cap="none">
                <a:latin typeface="Helvetica"/>
                <a:ea typeface="Calibri"/>
                <a:cs typeface="Calibri"/>
              </a:rPr>
              <a:t>°C, determine how long it will take for the centre of the egg to reach 70°C.</a:t>
            </a:r>
            <a:endParaRPr sz="2000" cap="none">
              <a:latin typeface="Helvetica"/>
              <a:ea typeface="Calibri"/>
              <a:cs typeface="Calibri"/>
            </a:endParaRPr>
          </a:p>
        </p:txBody>
      </p:sp>
      <p:sp>
        <p:nvSpPr>
          <p:cNvPr id="1217483920" name="TextBox 2"/>
          <p:cNvSpPr/>
          <p:nvPr/>
        </p:nvSpPr>
        <p:spPr bwMode="auto">
          <a:xfrm>
            <a:off x="1056005" y="1533525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Let’s try again to figure out how long to boil our egg…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47306260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05581003" name="Title 1"/>
          <p:cNvSpPr>
            <a:spLocks noChangeArrowheads="1" noGrp="1"/>
          </p:cNvSpPr>
          <p:nvPr>
            <p:ph type="title"/>
          </p:nvPr>
        </p:nvSpPr>
        <p:spPr bwMode="auto">
          <a:xfrm>
            <a:off x="44449" y="47623"/>
            <a:ext cx="10515600" cy="1325880"/>
          </a:xfrm>
        </p:spPr>
        <p:txBody>
          <a:bodyPr/>
          <a:lstStyle/>
          <a:p>
            <a:pPr>
              <a:defRPr/>
            </a:pPr>
            <a:r>
              <a:rPr/>
              <a:t>Solution</a:t>
            </a:r>
            <a:endParaRPr/>
          </a:p>
        </p:txBody>
      </p:sp>
      <p:sp>
        <p:nvSpPr>
          <p:cNvPr id="2136453847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547293A-FC1B-4827-7AA2-3AC7A8D4BFAC}" type="datetime1">
              <a:rPr cap="none"/>
              <a:t/>
            </a:fld>
            <a:endParaRPr cap="none"/>
          </a:p>
        </p:txBody>
      </p:sp>
      <p:sp>
        <p:nvSpPr>
          <p:cNvPr id="780048018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04FB713-14CD-51B8-5536-77A923B90DBF}" type="slidenum">
              <a:rPr cap="none"/>
              <a:t/>
            </a:fld>
            <a:endParaRPr cap="none"/>
          </a:p>
        </p:txBody>
      </p:sp>
      <p:pic>
        <p:nvPicPr>
          <p:cNvPr id="1917376067" name="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flipH="0" flipV="0">
            <a:off x="1757135" y="47623"/>
            <a:ext cx="9189708" cy="68806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3228236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Estimating Heat Transfer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552484001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4EC3B8B9-F7A3-964E-ED7B-011BF6351B54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12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836813909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87962656" name="TextBox 1"/>
          <p:cNvSpPr/>
          <p:nvPr/>
        </p:nvSpPr>
        <p:spPr bwMode="auto">
          <a:xfrm>
            <a:off x="1114425" y="1303655"/>
            <a:ext cx="9963150" cy="3606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sz="1600" b="1" cap="none">
                <a:latin typeface="Helvetica"/>
                <a:ea typeface="Calibri"/>
                <a:cs typeface="Calibri"/>
              </a:rPr>
              <a:t>In addition to temperature, we can also make some estimations of maximum and actual heat transfer</a:t>
            </a:r>
            <a:endParaRPr sz="1600" b="1" cap="none">
              <a:latin typeface="Helvetica"/>
              <a:ea typeface="Calibri"/>
              <a:cs typeface="Calibri"/>
            </a:endParaRPr>
          </a:p>
        </p:txBody>
      </p:sp>
      <p:sp>
        <p:nvSpPr>
          <p:cNvPr id="1659970833" name="TextBox 2"/>
          <p:cNvSpPr/>
          <p:nvPr/>
        </p:nvSpPr>
        <p:spPr bwMode="auto">
          <a:xfrm>
            <a:off x="1056005" y="1842770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Approach 1: One term approximations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830596807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grpSp>
        <p:nvGrpSpPr>
          <p:cNvPr id="1148358611" name="Group 4"/>
          <p:cNvGrpSpPr/>
          <p:nvPr/>
        </p:nvGrpSpPr>
        <p:grpSpPr bwMode="auto">
          <a:xfrm>
            <a:off x="1362709" y="2421889"/>
            <a:ext cx="9758934" cy="3694429"/>
            <a:chOff x="0" y="0"/>
            <a:chExt cx="9758934" cy="3694429"/>
          </a:xfrm>
        </p:grpSpPr>
        <p:sp>
          <p:nvSpPr>
            <p:cNvPr id="11" name="TextBox 7"/>
            <p:cNvSpPr/>
            <p:nvPr/>
          </p:nvSpPr>
          <p:spPr bwMode="auto">
            <a:xfrm>
              <a:off x="0" y="0"/>
              <a:ext cx="9434195" cy="369443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en-GB" b="1">
                  <a:latin typeface="Helvetica"/>
                </a:rPr>
                <a:t>Plane wall</a:t>
              </a:r>
              <a:endParaRPr/>
            </a:p>
            <a:p>
              <a:pPr algn="ctr">
                <a:lnSpc>
                  <a:spcPct val="120000"/>
                </a:lnSpc>
                <a:spcAft>
                  <a:spcPts val="600"/>
                </a:spcAft>
                <a:defRPr/>
              </a:pP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>
                        <m:jc m:val="centerGroup"/>
                      </m:oMathParaPr>
                      <m:oMath>
                        <m:sSub>
                          <m:sSubPr>
                            <m:ctrlPr>
                              <a:rPr lang="en-GB" b="0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fPr>
                                  <m:num>
                                    <m:r>
                                      <m:rPr/>
                                      <a:rPr lang="en-GB" i="1">
                                        <a:latin typeface="Cambria Math"/>
                                      </a:rPr>
                                      <m:t>𝑄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𝑄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GB">
                                            <a:latin typeface="Cambria Math"/>
                                          </a:rPr>
                                          <m:t>max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  <m:sub>
                            <m:r>
                              <m:rPr>
                                <m:sty m:val="p"/>
                              </m:rPr>
                              <a:rPr lang="en-GB" b="0" i="0">
                                <a:latin typeface="Cambria Math"/>
                              </a:rPr>
                              <m:t>w</m:t>
                            </m:r>
                          </m:sub>
                        </m:sSub>
                        <m:r>
                          <m:rPr/>
                          <a:rPr lang="en-GB" b="0" i="1">
                            <a:latin typeface="Cambria Math"/>
                          </a:rPr>
                          <m:t>=</m:t>
                        </m:r>
                        <m:r>
                          <m:rPr/>
                          <a:rPr lang="en-GB" i="1">
                            <a:latin typeface="Cambria Math"/>
                          </a:rPr>
                          <m:t>1−</m:t>
                        </m:r>
                        <m:sSub>
                          <m:sSub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r>
                              <m:rPr/>
                              <a:rPr lang="en-GB" i="1">
                                <a:latin typeface="Cambria Math"/>
                              </a:rPr>
                              <m:t>𝜃</m:t>
                            </m:r>
                          </m:e>
                          <m:sub>
                            <m:r>
                              <m:rPr/>
                              <a:rPr lang="en-GB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f>
                          <m:fPr>
                            <m:ctrlPr>
                              <a:rPr lang="en-GB" b="0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GB" b="0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GB" b="0" i="0">
                                    <a:latin typeface="Cambria Math"/>
                                  </a:rPr>
                                  <m:t>sin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GB" b="0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b="0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b="0" i="1">
                                            <a:latin typeface="Cambria Math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m:rPr/>
                                          <a:rPr lang="en-GB" b="0" i="1">
                                            <a:latin typeface="Cambria Math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num>
                          <m:den>
                            <m:sSub>
                              <m:sSubPr>
                                <m:ctrlPr>
                                  <a:rPr lang="en-GB" b="0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sSubPr>
                              <m:e>
                                <m:r>
                                  <m:rPr/>
                                  <a:rPr lang="en-GB" b="0" i="1">
                                    <a:latin typeface="Cambria Math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m:rPr/>
                                  <a:rPr lang="en-GB" b="0" i="1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</mc:Choice>
                <mc:Fallback/>
              </mc:AlternateContent>
              <a:endParaRPr lang="en-GB">
                <a:latin typeface="Helvetic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en-GB" b="1">
                  <a:latin typeface="Helvetica"/>
                </a:rPr>
                <a:t>Cylinder</a:t>
              </a:r>
              <a:endParaRPr/>
            </a:p>
            <a:p>
              <a:pPr algn="ctr">
                <a:lnSpc>
                  <a:spcPct val="120000"/>
                </a:lnSpc>
                <a:spcAft>
                  <a:spcPts val="600"/>
                </a:spcAft>
                <a:defRPr/>
              </a:pP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>
                        <m:jc m:val="centerGroup"/>
                      </m:oMathParaPr>
                      <m:oMath>
                        <m:sSub>
                          <m:sSub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fPr>
                                  <m:num>
                                    <m:r>
                                      <m:rPr/>
                                      <a:rPr lang="en-GB" i="1">
                                        <a:latin typeface="Cambria Math"/>
                                      </a:rPr>
                                      <m:t>𝑄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𝑄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GB">
                                            <a:latin typeface="Cambria Math"/>
                                          </a:rPr>
                                          <m:t>max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  <m:sub>
                            <m:r>
                              <m:rPr>
                                <m:sty m:val="p"/>
                              </m:rPr>
                              <a:rPr lang="en-GB">
                                <a:latin typeface="Cambria Math"/>
                              </a:rPr>
                              <m:t>s</m:t>
                            </m:r>
                          </m:sub>
                        </m:sSub>
                        <m:r>
                          <m:rPr/>
                          <a:rPr lang="en-GB" i="1">
                            <a:latin typeface="Cambria Math"/>
                          </a:rPr>
                          <m:t>=1−2</m:t>
                        </m:r>
                        <m:sSub>
                          <m:sSub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r>
                              <m:rPr/>
                              <a:rPr lang="en-GB" i="1">
                                <a:latin typeface="Cambria Math"/>
                              </a:rPr>
                              <m:t>𝜃</m:t>
                            </m:r>
                          </m:e>
                          <m:sub>
                            <m:r>
                              <m:rPr/>
                              <a:rPr lang="en-GB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f>
                          <m:f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m:rPr/>
                                      <a:rPr lang="en-GB" i="1">
                                        <a:latin typeface="Cambria Math"/>
                                      </a:rPr>
                                      <m:t>𝐽</m:t>
                                    </m:r>
                                  </m:e>
                                  <m:sub>
                                    <m:r>
                                      <m:rPr/>
                                      <a:rPr lang="en-GB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fName>
                              <m:e>
                                <m:d>
                                  <m:d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num>
                          <m:den>
                            <m:sSub>
                              <m:sSub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sSubPr>
                              <m:e>
                                <m:r>
                                  <m:rPr/>
                                  <a:rPr lang="en-GB" i="1">
                                    <a:latin typeface="Cambria Math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m:rPr/>
                                  <a:rPr lang="en-GB" i="1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</mc:Choice>
                <mc:Fallback/>
              </mc:AlternateContent>
              <a:endParaRPr lang="en-GB">
                <a:latin typeface="Helvetic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en-GB" b="1">
                  <a:latin typeface="Helvetica"/>
                </a:rPr>
                <a:t>Sphere</a:t>
              </a:r>
              <a:endParaRPr/>
            </a:p>
            <a:p>
              <a:pPr algn="ctr">
                <a:lnSpc>
                  <a:spcPct val="120000"/>
                </a:lnSpc>
                <a:spcAft>
                  <a:spcPts val="600"/>
                </a:spcAft>
                <a:defRPr/>
              </a:pP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>
                        <m:jc m:val="centerGroup"/>
                      </m:oMathParaPr>
                      <m:oMath>
                        <m:sSub>
                          <m:sSub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fPr>
                                  <m:num>
                                    <m:r>
                                      <m:rPr/>
                                      <a:rPr lang="en-GB" i="1">
                                        <a:latin typeface="Cambria Math"/>
                                      </a:rPr>
                                      <m:t>𝑄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𝑄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GB">
                                            <a:latin typeface="Cambria Math"/>
                                          </a:rPr>
                                          <m:t>max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  <m:sub>
                            <m:r>
                              <m:rPr>
                                <m:sty m:val="p"/>
                              </m:rPr>
                              <a:rPr lang="en-GB" b="0" i="0">
                                <a:latin typeface="Cambria Math"/>
                              </a:rPr>
                              <m:t>c</m:t>
                            </m:r>
                          </m:sub>
                        </m:sSub>
                        <m:r>
                          <m:rPr/>
                          <a:rPr lang="en-GB" i="1">
                            <a:latin typeface="Cambria Math"/>
                          </a:rPr>
                          <m:t>=1−</m:t>
                        </m:r>
                        <m:r>
                          <m:rPr/>
                          <a:rPr lang="en-GB" b="0" i="1">
                            <a:latin typeface="Cambria Math"/>
                          </a:rPr>
                          <m:t>3</m:t>
                        </m:r>
                        <m:sSub>
                          <m:sSub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r>
                              <m:rPr/>
                              <a:rPr lang="en-GB" i="1">
                                <a:latin typeface="Cambria Math"/>
                              </a:rPr>
                              <m:t>𝜃</m:t>
                            </m:r>
                          </m:e>
                          <m:sub>
                            <m:r>
                              <m:rPr/>
                              <a:rPr lang="en-GB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f>
                          <m:f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GB">
                                    <a:latin typeface="Cambria Math"/>
                                  </a:rPr>
                                  <m:t>sin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m:rPr/>
                                  <a:rPr lang="en-GB" b="0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GB" b="0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m:rPr/>
                                      <a:rPr lang="en-GB" b="0" i="1">
                                        <a:latin typeface="Cambria Math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m:rPr/>
                                      <a:rPr lang="en-GB" b="0" i="1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func>
                                  <m:funcPr>
                                    <m:ctrlPr>
                                      <a:rPr lang="en-GB" b="0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GB" b="0" i="0">
                                        <a:latin typeface="Cambria Math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GB" b="0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GB" i="1">
                                                <a:latin typeface="Cambria Math"/>
                                                <a:ea typeface="Cambria Math"/>
                                                <a:cs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m:rPr/>
                                              <a:rPr lang="en-GB" i="1">
                                                <a:latin typeface="Cambria Math"/>
                                              </a:rPr>
                                              <m:t>𝜆</m:t>
                                            </m:r>
                                          </m:e>
                                          <m:sub>
                                            <m:r>
                                              <m:rPr/>
                                              <a:rPr lang="en-GB" i="1">
                                                <a:latin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</m:e>
                            </m:func>
                          </m:num>
                          <m:den>
                            <m:sSubSup>
                              <m:sSubSupPr>
                                <m:alnScr m:val="off"/>
                                <m:ctrlPr>
                                  <a:rPr lang="en-GB" b="0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sSubSupPr>
                              <m:e>
                                <m:r>
                                  <m:rPr/>
                                  <a:rPr lang="en-GB" i="1">
                                    <a:latin typeface="Cambria Math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m:rPr/>
                                  <a:rPr lang="en-GB" i="1">
                                    <a:latin typeface="Cambria Math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m:rPr/>
                                  <a:rPr lang="en-GB" b="0" i="1">
                                    <a:latin typeface="Cambria Math"/>
                                  </a:rPr>
                                  <m:t>3</m:t>
                                </m:r>
                              </m:sup>
                            </m:sSubSup>
                          </m:den>
                        </m:f>
                      </m:oMath>
                    </m:oMathPara>
                  </a14:m>
                </mc:Choice>
                <mc:Fallback/>
              </mc:AlternateContent>
              <a:endParaRPr lang="en-GB">
                <a:latin typeface="Helvetica"/>
              </a:endParaRPr>
            </a:p>
          </p:txBody>
        </p:sp>
        <p:sp>
          <p:nvSpPr>
            <p:cNvPr id="10" name="TextBox 9"/>
            <p:cNvSpPr/>
            <p:nvPr/>
          </p:nvSpPr>
          <p:spPr bwMode="auto">
            <a:xfrm>
              <a:off x="7335519" y="1660524"/>
              <a:ext cx="2423414" cy="536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/>
                      <m:oMath>
                        <m:sSub>
                          <m:sSubPr>
                            <m:ctrlPr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</a:rPr>
                              <m:t>𝐽</m:t>
                            </m:r>
                          </m:e>
                          <m:sub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</mc:Choice>
                <mc:Fallback/>
              </mc:AlternateContent>
              <a:r>
                <a:rPr lang="en-GB" sz="14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 is first order Bessel function of 1</a:t>
              </a:r>
              <a:r>
                <a:rPr lang="en-GB" sz="1400" baseline="300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st</a:t>
              </a:r>
              <a:r>
                <a:rPr lang="en-GB" sz="14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 kind</a:t>
              </a:r>
              <a:endParaRPr/>
            </a:p>
          </p:txBody>
        </p:sp>
        <p:sp>
          <p:nvSpPr>
            <p:cNvPr id="9" name="TextBox 10"/>
            <p:cNvSpPr/>
            <p:nvPr/>
          </p:nvSpPr>
          <p:spPr bwMode="auto">
            <a:xfrm>
              <a:off x="7335519" y="461009"/>
              <a:ext cx="2421255" cy="73850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/>
                      <m:oMath>
                        <m:sSub>
                          <m:sSubPr>
                            <m:ctrlPr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</a:rPr>
                              <m:t>𝐴</m:t>
                            </m:r>
                          </m:e>
                          <m:sub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</mc:Choice>
                <mc:Fallback/>
              </mc:AlternateContent>
              <a:r>
                <a:rPr lang="en-GB" sz="14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 and </a:t>
              </a: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/>
                      <m:oMath>
                        <m:sSub>
                          <m:sSubPr>
                            <m:ctrlPr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  <a:ea typeface="Cambria Math"/>
                                <a:cs typeface="Helvetica"/>
                              </a:rPr>
                            </m:ctrlPr>
                          </m:sSubPr>
                          <m:e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  <a:cs typeface="Helvetica"/>
                              </a:rPr>
                              <m:t>𝜆</m:t>
                            </m:r>
                          </m:e>
                          <m:sub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  <a:cs typeface="Helvetica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</mc:Choice>
                <mc:Fallback/>
              </mc:AlternateContent>
              <a:r>
                <a:rPr lang="en-GB" sz="14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 are coefficients, dependent only on the </a:t>
              </a:r>
              <a:r>
                <a:rPr lang="en-GB" sz="1400" i="1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Bi</a:t>
              </a:r>
              <a:r>
                <a:rPr lang="en-GB" sz="14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 number</a:t>
              </a: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0825971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Estimating Heat Transfer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942292866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1702C700-4EFA-5731-B4BA-B86489F442ED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13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724560283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67727171" name="TextBox 2"/>
          <p:cNvSpPr/>
          <p:nvPr/>
        </p:nvSpPr>
        <p:spPr bwMode="auto">
          <a:xfrm>
            <a:off x="1092200" y="1330325"/>
            <a:ext cx="10080625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Approach 2: Gröber charts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63930082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grpSp>
        <p:nvGrpSpPr>
          <p:cNvPr id="836152989" name="Group 7"/>
          <p:cNvGrpSpPr/>
          <p:nvPr/>
        </p:nvGrpSpPr>
        <p:grpSpPr bwMode="auto">
          <a:xfrm>
            <a:off x="3262630" y="1993265"/>
            <a:ext cx="6118860" cy="3717925"/>
            <a:chOff x="3262630" y="1993265"/>
            <a:chExt cx="6118860" cy="3717925"/>
          </a:xfrm>
        </p:grpSpPr>
        <p:pic>
          <p:nvPicPr>
            <p:cNvPr id="9" name="Picture 9" descr="Diagram&#10;&#10;Description automatically generated"/>
            <p:cNvPicPr/>
            <p:nvPr/>
          </p:nvPicPr>
          <p:blipFill>
            <a:blip r:embed="rId4"/>
            <a:srcRect l="38760" t="56810" r="0" b="15890"/>
            <a:stretch/>
          </p:blipFill>
          <p:spPr bwMode="auto">
            <a:xfrm>
              <a:off x="3262630" y="2075180"/>
              <a:ext cx="6118860" cy="3636010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8" name="Rectangle 10"/>
            <p:cNvSpPr/>
            <p:nvPr/>
          </p:nvSpPr>
          <p:spPr bwMode="auto">
            <a:xfrm>
              <a:off x="6607175" y="1993265"/>
              <a:ext cx="1605280" cy="391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spcCol="215899" anchor="ctr"/>
            <a:lstStyle/>
            <a:p>
              <a:pPr algn="ctr">
                <a:defRPr cap="none">
                  <a:solidFill>
                    <a:srgbClr val="FFFFFF"/>
                  </a:solidFill>
                  <a:latin typeface="Calibri"/>
                  <a:ea typeface="Calibri"/>
                  <a:cs typeface="Calibri"/>
                </a:defRPr>
              </a:pPr>
              <a:endParaRPr cap="none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8620475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"/>
              <a:t>Engineering Madness</a:t>
            </a:r>
            <a:endParaRPr/>
          </a:p>
        </p:txBody>
      </p:sp>
      <p:sp>
        <p:nvSpPr>
          <p:cNvPr id="1615384758" name="Content Placeholder 2"/>
          <p:cNvSpPr>
            <a:spLocks noChangeArrowheads="1" noGrp="1"/>
          </p:cNvSpPr>
          <p:nvPr>
            <p:ph idx="1"/>
          </p:nvPr>
        </p:nvSpPr>
        <p:spPr bwMode="auto"/>
        <p:txBody>
          <a:bodyPr/>
          <a:lstStyle/>
          <a:p>
            <a:pPr marL="0" indent="0">
              <a:buClrTx/>
              <a:buSzTx/>
              <a:buFont typeface="Arial"/>
              <a:buNone/>
              <a:defRPr/>
            </a:pPr>
            <a:r>
              <a:rPr lang="en"/>
              <a:t>At this point, I was entirely unhappy with the solution for eggs, so I built a Finite Element Simulation here </a:t>
            </a:r>
            <a:r>
              <a:rPr lang="en" sz="1600" b="0" i="0" u="sng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  <a:hlinkClick r:id="rId3" tooltip=""/>
              </a:rPr>
              <a:t>https://colab.research.google.com/github/toastedcrumpets/HMMT/blob/master/UnsteadyHeat/unsteady_heat_rod.ipynb</a:t>
            </a:r>
            <a:r>
              <a:rPr lang="en"/>
              <a:t> </a:t>
            </a:r>
            <a:endParaRPr/>
          </a:p>
          <a:p>
            <a:pPr marL="0" indent="0">
              <a:buClrTx/>
              <a:buSzTx/>
              <a:buFont typeface="Arial"/>
              <a:buNone/>
              <a:defRPr/>
            </a:pPr>
            <a:endParaRPr/>
          </a:p>
        </p:txBody>
      </p:sp>
      <p:sp>
        <p:nvSpPr>
          <p:cNvPr id="262926908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E579EE-B9FD-0CD6-5CBA-B5963DCAE527}" type="datetime1">
              <a:rPr cap="none"/>
              <a:t/>
            </a:fld>
            <a:endParaRPr cap="none"/>
          </a:p>
        </p:txBody>
      </p:sp>
      <p:sp>
        <p:nvSpPr>
          <p:cNvPr id="1704772271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20988AB-5CA2-C159-A255-323B90E0BBB5}" type="slidenum">
              <a:rPr cap="none"/>
              <a:t/>
            </a:fld>
            <a:endParaRPr cap="non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4774693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Worked Example 2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25875189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5D8A8BCB-85B0-DF7D-FE32-7328C57C0826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14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734125818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75567827" name="TextBox 1"/>
          <p:cNvSpPr/>
          <p:nvPr/>
        </p:nvSpPr>
        <p:spPr bwMode="auto">
          <a:xfrm>
            <a:off x="1056005" y="1461135"/>
            <a:ext cx="10079990" cy="923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defRPr/>
            </a:pPr>
            <a:r>
              <a:rPr cap="none">
                <a:solidFill>
                  <a:srgbClr val="000000"/>
                </a:solidFill>
                <a:latin typeface="Helvetica"/>
                <a:ea typeface="Calibri"/>
                <a:cs typeface="Helvetica"/>
              </a:rPr>
              <a:t>A hot dog, initially at a uniform temperature of 20°C, is dropped into a pan of boiling water, which is at a temperature of 94°C. The convection heat transfer coefficient between the hot dog and the water is ℎ = 467 W/m</a:t>
            </a:r>
            <a:r>
              <a:rPr cap="none" baseline="30000">
                <a:solidFill>
                  <a:srgbClr val="000000"/>
                </a:solidFill>
                <a:latin typeface="Helvetica"/>
                <a:ea typeface="Calibri"/>
                <a:cs typeface="Helvetica"/>
              </a:rPr>
              <a:t>2</a:t>
            </a:r>
            <a:r>
              <a:rPr cap="none">
                <a:solidFill>
                  <a:srgbClr val="000000"/>
                </a:solidFill>
                <a:latin typeface="Helvetica"/>
                <a:ea typeface="Calibri"/>
                <a:cs typeface="Helvetica"/>
              </a:rPr>
              <a:t>℃ </a:t>
            </a: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89249108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432458948" name="Picture 4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599" b="0"/>
          <a:stretch/>
        </p:blipFill>
        <p:spPr bwMode="auto">
          <a:xfrm>
            <a:off x="1056005" y="2777490"/>
            <a:ext cx="4557395" cy="3235959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302041084" name="TextBox 6"/>
          <p:cNvSpPr/>
          <p:nvPr/>
        </p:nvSpPr>
        <p:spPr bwMode="auto">
          <a:xfrm>
            <a:off x="6096000" y="2641600"/>
            <a:ext cx="5647055" cy="374904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en-US" sz="1800" b="0" i="0" u="none" strike="noStrike">
                <a:solidFill>
                  <a:srgbClr val="000000"/>
                </a:solidFill>
                <a:latin typeface="Helvetica"/>
                <a:cs typeface="Helvetica"/>
              </a:rPr>
              <a:t>The hot dog is 12.5 cm long and 2.2 cm in diameter with the following properties:</a:t>
            </a:r>
            <a:endParaRPr/>
          </a:p>
          <a:p>
            <a:pPr algn="ctr">
              <a:lnSpc>
                <a:spcPct val="110000"/>
              </a:lnSpc>
              <a:defRPr/>
            </a:pPr>
            <a:endParaRPr lang="en-US" sz="1800" b="0" i="0" u="none" strike="noStrike">
              <a:solidFill>
                <a:srgbClr val="000000"/>
              </a:solidFill>
              <a:latin typeface="Helvetica"/>
              <a:cs typeface="Helvetica"/>
            </a:endParaRPr>
          </a:p>
          <a:p>
            <a:pPr marL="285750" indent="-285750">
              <a:lnSpc>
                <a:spcPct val="110000"/>
              </a:lnSpc>
              <a:buFont typeface="Arial"/>
              <a:buChar char="•"/>
              <a:defRPr/>
            </a:pPr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Specific heat capacity,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b="0" i="1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solidFill>
                                <a:srgbClr val="000000"/>
                              </a:solidFill>
                              <a:latin typeface="Cambria Math"/>
                              <a:cs typeface="Helvetica"/>
                            </a:rPr>
                            <m:t>𝐶</m:t>
                          </m:r>
                        </m:e>
                        <m:sub>
                          <m:r>
                            <m:rPr/>
                            <a:rPr lang="en-GB" b="0" i="1">
                              <a:solidFill>
                                <a:srgbClr val="000000"/>
                              </a:solidFill>
                              <a:latin typeface="Cambria Math"/>
                              <a:cs typeface="Helvetica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US">
                <a:latin typeface="Helvetica"/>
                <a:cs typeface="Helvetica"/>
              </a:rPr>
              <a:t> = 3,900 J/kg·</a:t>
            </a:r>
            <a:r>
              <a:rPr lang="en-US">
                <a:latin typeface="Calibri"/>
                <a:cs typeface="Calibri"/>
              </a:rPr>
              <a:t>°</a:t>
            </a:r>
            <a:r>
              <a:rPr lang="en-US">
                <a:latin typeface="Helvetica"/>
                <a:cs typeface="Helvetica"/>
              </a:rPr>
              <a:t>C</a:t>
            </a:r>
            <a:endParaRPr/>
          </a:p>
          <a:p>
            <a:pPr marL="285750" indent="-285750">
              <a:lnSpc>
                <a:spcPct val="110000"/>
              </a:lnSpc>
              <a:buFont typeface="Arial"/>
              <a:buChar char="•"/>
              <a:defRPr/>
            </a:pPr>
            <a:r>
              <a:rPr lang="en-US">
                <a:latin typeface="Helvetica"/>
                <a:cs typeface="Helvetica"/>
              </a:rPr>
              <a:t>Density,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  <a:cs typeface="Helvetica"/>
                        </a:rPr>
                        <m:t>𝜌</m:t>
                      </m:r>
                    </m:oMath>
                  </m:oMathPara>
                </a14:m>
              </mc:Choice>
              <mc:Fallback/>
            </mc:AlternateContent>
            <a:r>
              <a:rPr lang="en-US">
                <a:latin typeface="Helvetica"/>
                <a:cs typeface="Helvetica"/>
              </a:rPr>
              <a:t> = 980 kg/m</a:t>
            </a:r>
            <a:r>
              <a:rPr lang="en-US" baseline="30000">
                <a:latin typeface="Helvetica"/>
                <a:cs typeface="Helvetica"/>
              </a:rPr>
              <a:t>3</a:t>
            </a:r>
            <a:endParaRPr/>
          </a:p>
          <a:p>
            <a:pPr marL="285750" indent="-285750">
              <a:lnSpc>
                <a:spcPct val="110000"/>
              </a:lnSpc>
              <a:buFont typeface="Arial"/>
              <a:buChar char="•"/>
              <a:defRPr/>
            </a:pPr>
            <a:r>
              <a:rPr lang="en-US">
                <a:latin typeface="Helvetica"/>
                <a:cs typeface="Helvetica"/>
              </a:rPr>
              <a:t>Thermal conductivity,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  <a:cs typeface="Helvetica"/>
                        </a:rPr>
                        <m:t>𝑘</m:t>
                      </m:r>
                    </m:oMath>
                  </m:oMathPara>
                </a14:m>
              </mc:Choice>
              <mc:Fallback/>
            </mc:AlternateContent>
            <a:r>
              <a:rPr lang="en-US">
                <a:latin typeface="Helvetica"/>
                <a:cs typeface="Helvetica"/>
              </a:rPr>
              <a:t> = 0.771 W/m·</a:t>
            </a:r>
            <a:r>
              <a:rPr lang="en-US">
                <a:latin typeface="Calibri"/>
                <a:cs typeface="Calibri"/>
              </a:rPr>
              <a:t>°</a:t>
            </a:r>
            <a:r>
              <a:rPr lang="en-US">
                <a:latin typeface="Helvetica"/>
                <a:cs typeface="Helvetica"/>
              </a:rPr>
              <a:t>C</a:t>
            </a:r>
            <a:endParaRPr/>
          </a:p>
          <a:p>
            <a:pPr marL="285750" indent="-285750" algn="ctr">
              <a:lnSpc>
                <a:spcPct val="110000"/>
              </a:lnSpc>
              <a:buFont typeface="Arial"/>
              <a:buChar char="•"/>
              <a:defRPr/>
            </a:pPr>
            <a:endParaRPr lang="en-US">
              <a:latin typeface="Helvetica"/>
              <a:cs typeface="Helvetica"/>
            </a:endParaRPr>
          </a:p>
          <a:p>
            <a:pPr marL="342900" indent="-342900">
              <a:lnSpc>
                <a:spcPct val="110000"/>
              </a:lnSpc>
              <a:buAutoNum type="arabicParenBoth"/>
              <a:defRPr/>
            </a:pPr>
            <a:r>
              <a:rPr lang="en-US">
                <a:latin typeface="Helvetica"/>
                <a:cs typeface="Helvetica"/>
              </a:rPr>
              <a:t>Determine the </a:t>
            </a:r>
            <a:r>
              <a:rPr lang="en-US">
                <a:latin typeface="Helvetica"/>
                <a:cs typeface="Helvetica"/>
              </a:rPr>
              <a:t>centre</a:t>
            </a:r>
            <a:r>
              <a:rPr lang="en-US">
                <a:latin typeface="Helvetica"/>
                <a:cs typeface="Helvetica"/>
              </a:rPr>
              <a:t> and the surface temperatures of the hot dog 4 minutes after the start of cooking</a:t>
            </a:r>
            <a:endParaRPr/>
          </a:p>
          <a:p>
            <a:pPr marL="342900" indent="-342900">
              <a:lnSpc>
                <a:spcPct val="110000"/>
              </a:lnSpc>
              <a:buAutoNum type="arabicParenBoth"/>
              <a:defRPr/>
            </a:pPr>
            <a:r>
              <a:rPr lang="en-US">
                <a:latin typeface="Helvetica"/>
                <a:cs typeface="Helvetica"/>
              </a:rPr>
              <a:t>Determine the amount of heat transferred to the hot dog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79698063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Solutions</a:t>
            </a:r>
            <a:endParaRPr/>
          </a:p>
        </p:txBody>
      </p:sp>
      <p:sp>
        <p:nvSpPr>
          <p:cNvPr id="1308950603" name="Content Placeholder 2"/>
          <p:cNvSpPr>
            <a:spLocks noChangeArrowheads="1"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See Hot-dog-solution on notes site.</a:t>
            </a:r>
            <a:endParaRPr/>
          </a:p>
        </p:txBody>
      </p:sp>
      <p:sp>
        <p:nvSpPr>
          <p:cNvPr id="864313367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834D32A-7EE1-6E67-92E1-8385A3430ECF}" type="datetime1">
              <a:rPr cap="none"/>
              <a:t/>
            </a:fld>
            <a:endParaRPr cap="none"/>
          </a:p>
        </p:txBody>
      </p:sp>
      <p:sp>
        <p:nvSpPr>
          <p:cNvPr id="1462922885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F5E071A-799B-FD35-BF30-DE4F6AC8366E}" type="slidenum">
              <a:rPr cap="none"/>
              <a:t/>
            </a:fld>
            <a:endParaRPr cap="non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570374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Background Assumptions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362060089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17FF161C-52FA-AAE0-B447-A4B5580942F1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15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966177242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89574843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1870492208" name="TextBox 4"/>
          <p:cNvSpPr/>
          <p:nvPr/>
        </p:nvSpPr>
        <p:spPr bwMode="auto">
          <a:xfrm>
            <a:off x="1056005" y="2584450"/>
            <a:ext cx="10079990" cy="28898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sz="2000" cap="none">
                <a:latin typeface="Helvetica"/>
                <a:ea typeface="Calibri"/>
                <a:cs typeface="Helvetica"/>
              </a:rPr>
              <a:t>The following are some conditions for using the Heisler and Gröber charts that you should be aware of:</a:t>
            </a:r>
            <a:endParaRPr sz="2000" cap="none">
              <a:latin typeface="Helvetica"/>
              <a:ea typeface="Calibri"/>
              <a:cs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alibri Light"/>
              <a:buAutoNum type="romanLcParenBoth"/>
              <a:defRPr/>
            </a:pPr>
            <a:r>
              <a:rPr sz="2000" cap="none">
                <a:latin typeface="Helvetica"/>
                <a:ea typeface="Calibri"/>
                <a:cs typeface="Helvetica"/>
              </a:rPr>
              <a:t>the body is initially at a uniform temperature;</a:t>
            </a:r>
            <a:endParaRPr sz="2000" cap="none">
              <a:latin typeface="Helvetica"/>
              <a:ea typeface="Calibri"/>
              <a:cs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alibri Light"/>
              <a:buAutoNum type="romanLcParenBoth"/>
              <a:defRPr/>
            </a:pPr>
            <a:r>
              <a:rPr sz="2000" cap="none">
                <a:latin typeface="Helvetica"/>
                <a:ea typeface="Calibri"/>
                <a:cs typeface="Helvetica"/>
              </a:rPr>
              <a:t>the temperature of the surroundings is constant and uniform;</a:t>
            </a:r>
            <a:endParaRPr sz="2000" cap="none">
              <a:latin typeface="Helvetica"/>
              <a:ea typeface="Calibri"/>
              <a:cs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alibri Light"/>
              <a:buAutoNum type="romanLcParenBoth"/>
              <a:defRPr/>
            </a:pPr>
            <a:r>
              <a:rPr sz="2000" cap="none">
                <a:latin typeface="Helvetica"/>
                <a:ea typeface="Calibri"/>
                <a:cs typeface="Helvetica"/>
              </a:rPr>
              <a:t>the convective heat transfer coefficient is constant and uniform and;</a:t>
            </a:r>
            <a:endParaRPr sz="2000" cap="none">
              <a:latin typeface="Helvetica"/>
              <a:ea typeface="Calibri"/>
              <a:cs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alibri Light"/>
              <a:buAutoNum type="romanLcParenBoth"/>
              <a:defRPr/>
            </a:pPr>
            <a:r>
              <a:rPr sz="2000" cap="none">
                <a:latin typeface="Helvetica"/>
                <a:ea typeface="Calibri"/>
                <a:cs typeface="Helvetica"/>
              </a:rPr>
              <a:t>there is no heat generation in the body.</a:t>
            </a:r>
            <a:endParaRPr sz="2000" cap="none">
              <a:latin typeface="Helvetica"/>
              <a:ea typeface="Calibri"/>
              <a:cs typeface="Helvetica"/>
            </a:endParaRPr>
          </a:p>
        </p:txBody>
      </p:sp>
      <p:sp>
        <p:nvSpPr>
          <p:cNvPr id="747244360" name="TextBox 6"/>
          <p:cNvSpPr/>
          <p:nvPr/>
        </p:nvSpPr>
        <p:spPr bwMode="auto">
          <a:xfrm>
            <a:off x="1056005" y="1626235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There are some limiting assumptions inherent in the analytical approach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7256075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Summary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900373840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0655B114-5AEB-0047-A5ED-AC12FFA353F9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16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840710015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743167126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1363983414" name="TextBox 4"/>
          <p:cNvSpPr/>
          <p:nvPr/>
        </p:nvSpPr>
        <p:spPr bwMode="auto">
          <a:xfrm>
            <a:off x="1056005" y="2518410"/>
            <a:ext cx="10079990" cy="325945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/>
            </a:pPr>
            <a:r>
              <a:rPr lang="en-GB" sz="2000">
                <a:latin typeface="Helvetica"/>
              </a:rPr>
              <a:t>Applicable to simplified one-dimensional geometries: plane wall, cylinder and sphere </a:t>
            </a:r>
            <a:endParaRPr/>
          </a:p>
          <a:p>
            <a:pPr marL="285750" indent="-28575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/>
            </a:pPr>
            <a:r>
              <a:rPr lang="en-GB" sz="2000">
                <a:latin typeface="Helvetica"/>
              </a:rPr>
              <a:t>Two approaches to solve the problems: (1) 1-term approximation and look up tables or (2) Heisler and </a:t>
            </a:r>
            <a:r>
              <a:rPr lang="en-GB" sz="2000">
                <a:latin typeface="Helvetica"/>
              </a:rPr>
              <a:t>Gröber</a:t>
            </a:r>
            <a:r>
              <a:rPr lang="en-GB" sz="2000">
                <a:latin typeface="Helvetica"/>
              </a:rPr>
              <a:t> charts</a:t>
            </a:r>
            <a:endParaRPr/>
          </a:p>
          <a:p>
            <a:pPr marL="285750" indent="-28575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/>
            </a:pPr>
            <a:r>
              <a:rPr lang="en-GB" sz="2000">
                <a:latin typeface="Helvetica"/>
              </a:rPr>
              <a:t>Choice of equation and chart depends on the geometry of the problem</a:t>
            </a:r>
            <a:endParaRPr/>
          </a:p>
          <a:p>
            <a:pPr marL="285750" indent="-28575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/>
            </a:pPr>
            <a:r>
              <a:rPr lang="en-GB" sz="2000">
                <a:latin typeface="Helvetica"/>
              </a:rPr>
              <a:t>Can use the technique to understand temperature distribution at different locations within the body at different times and calculate corresponding heat transfer </a:t>
            </a:r>
            <a:endParaRPr/>
          </a:p>
          <a:p>
            <a:pPr marL="285750" indent="-28575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/>
            </a:pPr>
            <a:r>
              <a:rPr lang="en-GB" sz="2000">
                <a:latin typeface="Helvetica"/>
              </a:rPr>
              <a:t>Valid for situations where Fourier number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2000" b="0" i="1">
                          <a:latin typeface="Cambria Math"/>
                        </a:rPr>
                        <m:t>𝜏</m:t>
                      </m:r>
                      <m:r>
                        <m:rPr/>
                        <a:rPr lang="en-GB" sz="2000" b="0" i="1">
                          <a:latin typeface="Cambria Math"/>
                        </a:rPr>
                        <m:t>&gt;0.2</m:t>
                      </m:r>
                    </m:oMath>
                  </m:oMathPara>
                </a14:m>
              </mc:Choice>
              <mc:Fallback/>
            </mc:AlternateContent>
            <a:endParaRPr lang="en-GB" sz="2000">
              <a:latin typeface="Helvetica"/>
            </a:endParaRPr>
          </a:p>
        </p:txBody>
      </p:sp>
      <p:sp>
        <p:nvSpPr>
          <p:cNvPr id="243440602" name="TextBox 6"/>
          <p:cNvSpPr/>
          <p:nvPr/>
        </p:nvSpPr>
        <p:spPr bwMode="auto">
          <a:xfrm>
            <a:off x="1056005" y="1593215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Summary of the Analytical Methods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9538250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Recap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2025452001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65419690-DE88-1460-C6F9-2835D8B7307D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2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382043949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72842827" name="TextBox 1"/>
          <p:cNvSpPr/>
          <p:nvPr/>
        </p:nvSpPr>
        <p:spPr bwMode="auto">
          <a:xfrm>
            <a:off x="1056005" y="1929765"/>
            <a:ext cx="10079990" cy="391223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sz="1600">
                <a:latin typeface="Helvetica"/>
                <a:cs typeface="Helvetica"/>
              </a:rPr>
              <a:t>Small objects with high thermal conductivity can often be modelled as ‘lumps’ with a single, uniform temperature that varies only with time,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GB" sz="1600">
              <a:latin typeface="Helvetica"/>
              <a:cs typeface="Helvetica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sz="1600">
                <a:latin typeface="Helvetica"/>
                <a:cs typeface="Helvetica"/>
              </a:rPr>
              <a:t>Governing equation of LCM: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borderBox>
                        <m:borderBoxPr>
                          <m:ctrlPr>
                            <a:rPr lang="en-GB" sz="1600" b="1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borderBoxPr>
                        <m:e>
                          <m:f>
                            <m:fPr>
                              <m:ctrlPr>
                                <a:rPr lang="en-GB" sz="16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fPr>
                            <m:num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𝑻</m:t>
                              </m:r>
                              <m:d>
                                <m:dPr>
                                  <m:ctrlPr>
                                    <a:rPr lang="en-GB" sz="1600" b="1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dPr>
                                <m:e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𝒕</m:t>
                                  </m:r>
                                </m:e>
                              </m:d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600" b="1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𝑻</m:t>
                                  </m:r>
                                </m:e>
                                <m:sub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∞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GB" sz="1600" b="1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𝑻</m:t>
                                  </m:r>
                                </m:e>
                                <m:sub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𝒊</m:t>
                                  </m:r>
                                </m:sub>
                              </m:sSub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600" b="1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𝑻</m:t>
                                  </m:r>
                                </m:e>
                                <m:sub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∞</m:t>
                                  </m:r>
                                </m:sub>
                              </m:sSub>
                            </m:den>
                          </m:f>
                          <m:r>
                            <m:rPr/>
                            <a:rPr lang="en-GB" sz="1600" b="1" i="1">
                              <a:latin typeface="Cambria Math"/>
                            </a:rPr>
                            <m:t>=</m:t>
                          </m:r>
                          <m:sSup>
                            <m:sSupPr>
                              <m:ctrlPr>
                                <a:rPr lang="en-GB" sz="16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𝒆</m:t>
                              </m:r>
                            </m:e>
                            <m:sup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−</m:t>
                              </m:r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𝒃𝒕</m:t>
                              </m:r>
                            </m:sup>
                          </m:sSup>
                        </m:e>
                      </m:borderBox>
                      <m:r>
                        <m:rPr/>
                        <a:rPr lang="en-GB" sz="1600" b="1" i="0">
                          <a:latin typeface="Cambria Math"/>
                        </a:rPr>
                        <m:t> </m:t>
                      </m:r>
                      <m:r>
                        <m:rPr/>
                        <a:rPr lang="en-GB" sz="1600" b="0" i="1">
                          <a:latin typeface="Cambria Math"/>
                        </a:rPr>
                        <m:t>    </m:t>
                      </m:r>
                      <m:r>
                        <m:rPr>
                          <m:sty m:val="p"/>
                        </m:rPr>
                        <a:rPr lang="en-GB" sz="1600" b="0" i="0">
                          <a:latin typeface="Cambria Math"/>
                        </a:rPr>
                        <m:t>where</m:t>
                      </m:r>
                      <m:r>
                        <m:rPr/>
                        <a:rPr lang="en-GB" sz="1600" b="0" i="0">
                          <a:latin typeface="Cambria Math"/>
                        </a:rPr>
                        <m:t>     </m:t>
                      </m:r>
                      <m:r>
                        <m:rPr/>
                        <a:rPr lang="en-GB" sz="1600" b="0" i="1">
                          <a:latin typeface="Cambria Math"/>
                        </a:rPr>
                        <m:t>𝑏</m:t>
                      </m:r>
                      <m:r>
                        <m:rPr/>
                        <a:rPr lang="en-GB" sz="1600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160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sz="1600" i="1">
                              <a:latin typeface="Cambria Math"/>
                            </a:rPr>
                            <m:t>h</m:t>
                          </m:r>
                          <m:sSub>
                            <m:sSubPr>
                              <m:ctrlPr>
                                <a:rPr lang="en-GB" sz="160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600" i="1">
                                  <a:latin typeface="Cambria Math"/>
                                </a:rPr>
                                <m:t>𝐴</m:t>
                              </m:r>
                            </m:e>
                            <m:sub>
                              <m:r>
                                <m:rPr/>
                                <a:rPr lang="en-GB" sz="1600" i="1">
                                  <a:latin typeface="Cambria Math"/>
                                </a:rPr>
                                <m:t>𝑠</m:t>
                              </m:r>
                            </m:sub>
                          </m:sSub>
                        </m:num>
                        <m:den>
                          <m:r>
                            <m:rPr/>
                            <a:rPr lang="en-GB" sz="1600" i="1">
                              <a:latin typeface="Cambria Math"/>
                            </a:rPr>
                            <m:t>𝜌</m:t>
                          </m:r>
                          <m:r>
                            <m:rPr/>
                            <a:rPr lang="en-GB" sz="1600" i="1">
                              <a:latin typeface="Cambria Math"/>
                            </a:rPr>
                            <m:t>𝑉</m:t>
                          </m:r>
                          <m:sSub>
                            <m:sSubPr>
                              <m:ctrlPr>
                                <a:rPr lang="en-GB" sz="160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600" i="1">
                                  <a:latin typeface="Cambria Math"/>
                                </a:rPr>
                                <m:t>𝐶</m:t>
                              </m:r>
                            </m:e>
                            <m:sub>
                              <m:r>
                                <m:rPr/>
                                <a:rPr lang="en-GB" sz="1600" i="1">
                                  <a:latin typeface="Cambria Math"/>
                                </a:rPr>
                                <m:t>𝑝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</mc:Choice>
              <mc:Fallback/>
            </mc:AlternateContent>
            <a:endParaRPr lang="en-US" sz="1600" b="1">
              <a:latin typeface="Helvetica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1600">
                <a:latin typeface="Helvetica"/>
              </a:rPr>
              <a:t>The validity of the approach needs to be checked for a given problem: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sz="1600" b="0" i="1">
                          <a:latin typeface="Cambria Math"/>
                        </a:rPr>
                        <m:t>𝐵𝑖</m:t>
                      </m:r>
                      <m:r>
                        <m:rPr/>
                        <a:rPr lang="en-GB" sz="1600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Conduction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resistance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within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the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body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Convection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resistance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at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the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surface</m:t>
                          </m:r>
                        </m:den>
                      </m:f>
                      <m:r>
                        <m:rPr/>
                        <a:rPr lang="en-GB" sz="1600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GB" sz="1600" b="0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GB" sz="1600" b="0" i="1"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/>
                                        <a:rPr lang="en-GB" sz="1600" b="0" i="1">
                                          <a:latin typeface="Cambria Math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m:rPr/>
                                        <a:rPr lang="en-GB" sz="1600" b="0" i="1">
                                          <a:latin typeface="Cambria Math"/>
                                        </a:rPr>
                                        <m:t>𝑐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m:rPr/>
                                    <a:rPr lang="en-GB" sz="1600" b="0" i="1">
                                      <a:latin typeface="Cambria Math"/>
                                    </a:rPr>
                                    <m:t>𝑘</m:t>
                                  </m:r>
                                </m:den>
                              </m:f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GB" sz="1600" b="0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fPr>
                                <m:num>
                                  <m:r>
                                    <m:rPr/>
                                    <a:rPr lang="en-GB" sz="1600" b="0" i="1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m:rPr/>
                                    <a:rPr lang="en-GB" sz="1600" b="0" i="1">
                                      <a:latin typeface="Cambria Math"/>
                                    </a:rPr>
                                    <m:t>h</m:t>
                                  </m:r>
                                </m:den>
                              </m:f>
                            </m:e>
                          </m:d>
                        </m:den>
                      </m:f>
                      <m:r>
                        <m:rPr/>
                        <a:rPr lang="en-GB" sz="1600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sz="1600" b="0" i="1">
                              <a:latin typeface="Cambria Math"/>
                            </a:rPr>
                            <m:t>h</m:t>
                          </m:r>
                          <m:sSub>
                            <m:sSub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600" b="0" i="1"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m:rPr/>
                                <a:rPr lang="en-GB" sz="1600" b="0" i="1">
                                  <a:latin typeface="Cambria Math"/>
                                </a:rPr>
                                <m:t>𝑐</m:t>
                              </m:r>
                            </m:sub>
                          </m:sSub>
                        </m:num>
                        <m:den>
                          <m:r>
                            <m:rPr/>
                            <a:rPr lang="en-GB" sz="1600" b="0" i="1">
                              <a:latin typeface="Cambria Math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 lang="en-US" sz="1600" b="1">
              <a:latin typeface="Helvetica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sz="1600" b="1">
                <a:latin typeface="Helvetica"/>
              </a:rPr>
              <a:t>Approach is valid when </a:t>
            </a:r>
            <a:r>
              <a:rPr lang="en-GB" sz="1600" b="1" i="1">
                <a:latin typeface="Helvetica"/>
              </a:rPr>
              <a:t>Bi</a:t>
            </a:r>
            <a:r>
              <a:rPr lang="en-GB" sz="1600" b="1">
                <a:latin typeface="Helvetica"/>
              </a:rPr>
              <a:t> &lt; 0.1</a:t>
            </a:r>
            <a:endParaRPr lang="en-US" sz="1600" b="1">
              <a:latin typeface="Helvetica"/>
            </a:endParaRPr>
          </a:p>
        </p:txBody>
      </p:sp>
      <p:sp>
        <p:nvSpPr>
          <p:cNvPr id="223469185" name="TextBox 2"/>
          <p:cNvSpPr/>
          <p:nvPr/>
        </p:nvSpPr>
        <p:spPr bwMode="auto">
          <a:xfrm>
            <a:off x="1056005" y="1298574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Lumped Capacitance Method (LCM)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852439890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599205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1524000" y="3075305"/>
            <a:ext cx="9144000" cy="7073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Thanks for your attention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307953284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1D8F5E0B-45F0-DAA8-BE37-B3FD107948E6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17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218660297" name="Picture 2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38921329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82440249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Transient Heat Transfer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209897499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67669041-0F8A-3366-C4DE-F933DE9032AC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3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731604495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83008795" name="TextBox 2"/>
          <p:cNvSpPr/>
          <p:nvPr/>
        </p:nvSpPr>
        <p:spPr bwMode="auto">
          <a:xfrm>
            <a:off x="1056005" y="1298574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Methods of Analysis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790606991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754419638" name="TextBox 4"/>
          <p:cNvSpPr/>
          <p:nvPr/>
        </p:nvSpPr>
        <p:spPr bwMode="auto">
          <a:xfrm>
            <a:off x="1056005" y="1938655"/>
            <a:ext cx="10079990" cy="285623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/>
            </a:pPr>
            <a:r>
              <a:rPr lang="en-GB" b="1">
                <a:solidFill>
                  <a:schemeClr val="bg2">
                    <a:lumMod val="90000"/>
                  </a:schemeClr>
                </a:solidFill>
                <a:latin typeface="Helvetica"/>
              </a:rPr>
              <a:t>Lumped System Analysis (or Lumped Capacitance Method)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b="0">
                <a:solidFill>
                  <a:schemeClr val="bg2">
                    <a:lumMod val="90000"/>
                  </a:schemeClr>
                </a:solidFill>
                <a:latin typeface="Helvetica"/>
                <a:cs typeface="Helvetica"/>
              </a:rPr>
              <a:t>Temperature is a function of tim</a:t>
            </a:r>
            <a:r>
              <a:rPr lang="en-GB">
                <a:solidFill>
                  <a:schemeClr val="bg2">
                    <a:lumMod val="90000"/>
                  </a:schemeClr>
                </a:solidFill>
                <a:latin typeface="Helvetica"/>
                <a:cs typeface="Helvetica"/>
              </a:rPr>
              <a:t>e onl</a:t>
            </a:r>
            <a:r>
              <a:rPr lang="en-GB">
                <a:solidFill>
                  <a:schemeClr val="bg2">
                    <a:lumMod val="90000"/>
                  </a:schemeClr>
                </a:solidFill>
              </a:rPr>
              <a:t>y</a:t>
            </a:r>
            <a:r>
              <a:rPr lang="en-GB" b="0">
                <a:solidFill>
                  <a:schemeClr val="bg2">
                    <a:lumMod val="90000"/>
                  </a:schemeClr>
                </a:solidFill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Cambria Math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GB">
              <a:solidFill>
                <a:schemeClr val="bg2">
                  <a:lumMod val="90000"/>
                </a:schemeClr>
              </a:solidFill>
              <a:latin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2"/>
              <a:defRPr/>
            </a:pPr>
            <a:r>
              <a:rPr lang="en-GB" b="1">
                <a:latin typeface="Helvetica"/>
              </a:rPr>
              <a:t>Analytical Methods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>
                <a:latin typeface="Helvetica"/>
                <a:cs typeface="Helvetica"/>
              </a:rPr>
              <a:t>Temperature is a function of time and one space coordinate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𝑥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3"/>
              <a:defRPr/>
            </a:pPr>
            <a:r>
              <a:rPr lang="en-GB" b="1">
                <a:solidFill>
                  <a:schemeClr val="bg2">
                    <a:lumMod val="90000"/>
                  </a:schemeClr>
                </a:solidFill>
                <a:latin typeface="Helvetica"/>
              </a:rPr>
              <a:t>Numerical Methods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>
                <a:solidFill>
                  <a:schemeClr val="bg2">
                    <a:lumMod val="90000"/>
                  </a:schemeClr>
                </a:solidFill>
                <a:latin typeface="Helvetica"/>
                <a:cs typeface="Helvetica"/>
              </a:rPr>
              <a:t>Temperature is a function of time and all three space coordinates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Cambria Math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𝑥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𝑦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𝑧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US">
              <a:solidFill>
                <a:schemeClr val="bg2">
                  <a:lumMod val="90000"/>
                </a:schemeClr>
              </a:solidFill>
              <a:latin typeface="Helvetica"/>
            </a:endParaRPr>
          </a:p>
        </p:txBody>
      </p:sp>
      <p:grpSp>
        <p:nvGrpSpPr>
          <p:cNvPr id="1755515914" name="Group 14"/>
          <p:cNvGrpSpPr/>
          <p:nvPr/>
        </p:nvGrpSpPr>
        <p:grpSpPr bwMode="auto">
          <a:xfrm>
            <a:off x="326390" y="2743200"/>
            <a:ext cx="2212975" cy="2834005"/>
            <a:chOff x="326390" y="2743200"/>
            <a:chExt cx="2212975" cy="2834005"/>
          </a:xfrm>
        </p:grpSpPr>
        <p:sp>
          <p:nvSpPr>
            <p:cNvPr id="10" name="Arrow: Down 7"/>
            <p:cNvSpPr/>
            <p:nvPr/>
          </p:nvSpPr>
          <p:spPr bwMode="auto">
            <a:xfrm>
              <a:off x="1239520" y="2743200"/>
              <a:ext cx="386715" cy="2021205"/>
            </a:xfrm>
            <a:prstGeom prst="downArrow">
              <a:avLst>
                <a:gd name="adj1" fmla="val 25610"/>
                <a:gd name="adj2" fmla="val 86532"/>
              </a:avLst>
            </a:prstGeom>
            <a:noFill/>
            <a:ln w="28575" cap="flat" cmpd="sng" algn="ctr">
              <a:solidFill>
                <a:srgbClr val="FF9900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45720" rIns="91440" bIns="45720" numCol="1" spcCol="215899" anchor="ctr"/>
            <a:lstStyle/>
            <a:p>
              <a:pPr algn="ctr">
                <a:defRPr cap="none">
                  <a:solidFill>
                    <a:srgbClr val="FFFFFF"/>
                  </a:solidFill>
                  <a:latin typeface="Calibri"/>
                  <a:ea typeface="Calibri"/>
                  <a:cs typeface="Calibri"/>
                </a:defRPr>
              </a:pPr>
              <a:endParaRPr cap="none"/>
            </a:p>
          </p:txBody>
        </p:sp>
        <p:sp>
          <p:nvSpPr>
            <p:cNvPr id="9" name="TextBox 10"/>
            <p:cNvSpPr/>
            <p:nvPr/>
          </p:nvSpPr>
          <p:spPr bwMode="auto">
            <a:xfrm>
              <a:off x="326390" y="4850764"/>
              <a:ext cx="2212975" cy="72644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91440" tIns="45720" rIns="91440" bIns="45720" numCol="1" spcCol="215899" anchor="t"/>
            <a:lstStyle/>
            <a:p>
              <a:pPr algn="ctr">
                <a:lnSpc>
                  <a:spcPct val="120000"/>
                </a:lnSpc>
                <a:spcBef>
                  <a:spcPts val="600"/>
                </a:spcBef>
                <a:spcAft>
                  <a:spcPts val="600"/>
                </a:spcAft>
                <a:defRPr/>
              </a:pPr>
              <a:r>
                <a:rPr b="1" cap="none">
                  <a:solidFill>
                    <a:srgbClr val="FF9900"/>
                  </a:solidFill>
                  <a:latin typeface="Helvetica"/>
                  <a:ea typeface="Calibri"/>
                  <a:cs typeface="Calibri"/>
                </a:rPr>
                <a:t>Increasing complexity</a:t>
              </a:r>
              <a:endParaRPr b="1" cap="none">
                <a:solidFill>
                  <a:srgbClr val="FF9900"/>
                </a:solidFill>
                <a:latin typeface="Helvetica"/>
                <a:ea typeface="Calibri"/>
                <a:cs typeface="Calibri"/>
              </a:endParaRPr>
            </a:p>
          </p:txBody>
        </p:sp>
      </p:grpSp>
      <p:grpSp>
        <p:nvGrpSpPr>
          <p:cNvPr id="353660281" name="Group 15"/>
          <p:cNvGrpSpPr/>
          <p:nvPr/>
        </p:nvGrpSpPr>
        <p:grpSpPr bwMode="auto">
          <a:xfrm>
            <a:off x="9652635" y="2741295"/>
            <a:ext cx="2212975" cy="2834640"/>
            <a:chOff x="9652635" y="2741295"/>
            <a:chExt cx="2212975" cy="2834640"/>
          </a:xfrm>
        </p:grpSpPr>
        <p:sp>
          <p:nvSpPr>
            <p:cNvPr id="13" name="Arrow: Down 12"/>
            <p:cNvSpPr/>
            <p:nvPr/>
          </p:nvSpPr>
          <p:spPr bwMode="auto">
            <a:xfrm>
              <a:off x="10565765" y="2741295"/>
              <a:ext cx="386715" cy="2021840"/>
            </a:xfrm>
            <a:prstGeom prst="downArrow">
              <a:avLst>
                <a:gd name="adj1" fmla="val 25610"/>
                <a:gd name="adj2" fmla="val 86559"/>
              </a:avLst>
            </a:prstGeom>
            <a:noFill/>
            <a:ln w="28575" cap="flat" cmpd="sng" algn="ctr">
              <a:solidFill>
                <a:srgbClr val="FF9900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45720" rIns="91440" bIns="45720" numCol="1" spcCol="215899" anchor="ctr"/>
            <a:lstStyle/>
            <a:p>
              <a:pPr algn="ctr">
                <a:defRPr cap="none">
                  <a:solidFill>
                    <a:srgbClr val="FFFFFF"/>
                  </a:solidFill>
                  <a:latin typeface="Calibri"/>
                  <a:ea typeface="Calibri"/>
                  <a:cs typeface="Calibri"/>
                </a:defRPr>
              </a:pPr>
              <a:endParaRPr cap="none"/>
            </a:p>
          </p:txBody>
        </p:sp>
        <p:sp>
          <p:nvSpPr>
            <p:cNvPr id="12" name="TextBox 13"/>
            <p:cNvSpPr/>
            <p:nvPr/>
          </p:nvSpPr>
          <p:spPr bwMode="auto">
            <a:xfrm>
              <a:off x="9652635" y="4849495"/>
              <a:ext cx="2212975" cy="72644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91440" tIns="45720" rIns="91440" bIns="45720" numCol="1" spcCol="215899" anchor="t"/>
            <a:lstStyle/>
            <a:p>
              <a:pPr algn="ctr">
                <a:lnSpc>
                  <a:spcPct val="120000"/>
                </a:lnSpc>
                <a:spcBef>
                  <a:spcPts val="600"/>
                </a:spcBef>
                <a:spcAft>
                  <a:spcPts val="600"/>
                </a:spcAft>
                <a:defRPr/>
              </a:pPr>
              <a:r>
                <a:rPr b="1" cap="none">
                  <a:solidFill>
                    <a:srgbClr val="FF9900"/>
                  </a:solidFill>
                  <a:latin typeface="Helvetica"/>
                  <a:ea typeface="Calibri"/>
                  <a:cs typeface="Calibri"/>
                </a:rPr>
                <a:t>Increasing generality</a:t>
              </a:r>
              <a:endParaRPr b="1" cap="none">
                <a:solidFill>
                  <a:srgbClr val="FF9900"/>
                </a:solidFill>
                <a:latin typeface="Helvetica"/>
                <a:ea typeface="Calibri"/>
                <a:cs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5941226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Analytical Methods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403398154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1D467C9D-D3F0-138A-BEFE-25DF32B04870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4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213612619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754361206" name="TextBox 1"/>
          <p:cNvSpPr/>
          <p:nvPr/>
        </p:nvSpPr>
        <p:spPr bwMode="auto">
          <a:xfrm>
            <a:off x="1378585" y="1929765"/>
            <a:ext cx="9434830" cy="139128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20000"/>
              </a:lnSpc>
              <a:buFont typeface="Arial"/>
              <a:buChar char="•"/>
              <a:defRPr/>
            </a:pPr>
            <a:r>
              <a:rPr lang="en-US">
                <a:latin typeface="Helvetica"/>
                <a:cs typeface="Helvetica"/>
              </a:rPr>
              <a:t>For </a:t>
            </a:r>
            <a:r>
              <a:rPr lang="en-US">
                <a:latin typeface="Helvetica"/>
                <a:cs typeface="Helvetica"/>
              </a:rPr>
              <a:t>Biot</a:t>
            </a:r>
            <a:r>
              <a:rPr lang="en-US">
                <a:latin typeface="Helvetica"/>
                <a:cs typeface="Helvetica"/>
              </a:rPr>
              <a:t> number &gt; 0.1, we can no longer assume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US">
                <a:latin typeface="Helvetica"/>
                <a:cs typeface="Helvetica"/>
              </a:rPr>
              <a:t> and we need an alternative approach to accurately model transient heat transfer processes for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𝑦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𝑧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US">
              <a:latin typeface="Helvetica"/>
              <a:cs typeface="Helvetica"/>
            </a:endParaRPr>
          </a:p>
          <a:p>
            <a:pPr marL="285750" indent="-285750" algn="ctr">
              <a:lnSpc>
                <a:spcPct val="120000"/>
              </a:lnSpc>
              <a:buFont typeface="Arial"/>
              <a:buChar char="•"/>
              <a:defRPr/>
            </a:pPr>
            <a:r>
              <a:rPr lang="en-US">
                <a:latin typeface="Helvetica"/>
                <a:cs typeface="Helvetica"/>
              </a:rPr>
              <a:t>Analytical methods can be applied to solve the simplest of these cases, i.e., when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US">
              <a:latin typeface="Helvetica"/>
              <a:cs typeface="Helvetica"/>
            </a:endParaRPr>
          </a:p>
          <a:p>
            <a:pPr marL="285750" indent="-285750" algn="ctr">
              <a:lnSpc>
                <a:spcPct val="120000"/>
              </a:lnSpc>
              <a:buFont typeface="Arial"/>
              <a:buChar char="•"/>
              <a:defRPr/>
            </a:pPr>
            <a:r>
              <a:rPr lang="en-US">
                <a:latin typeface="Helvetica"/>
                <a:cs typeface="Helvetica"/>
              </a:rPr>
              <a:t>There </a:t>
            </a:r>
            <a:r>
              <a:rPr lang="en-GB">
                <a:latin typeface="Helvetica"/>
                <a:cs typeface="Helvetica"/>
              </a:rPr>
              <a:t>are three commonly encountered geometries where we can make this assumption</a:t>
            </a:r>
            <a:endParaRPr lang="en-US">
              <a:latin typeface="Helvetica"/>
              <a:cs typeface="Helvetica"/>
            </a:endParaRPr>
          </a:p>
        </p:txBody>
      </p:sp>
      <p:sp>
        <p:nvSpPr>
          <p:cNvPr id="1060889324" name="TextBox 2"/>
          <p:cNvSpPr/>
          <p:nvPr/>
        </p:nvSpPr>
        <p:spPr bwMode="auto">
          <a:xfrm>
            <a:off x="1056005" y="1298574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Introduction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600234294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920753808" name="Picture 4" descr="A picture containing chart&#10;&#10;Description automatically generated"/>
          <p:cNvPicPr>
            <a:picLocks noChangeAspect="1"/>
          </p:cNvPicPr>
          <p:nvPr/>
        </p:nvPicPr>
        <p:blipFill>
          <a:blip r:embed="rId4">
            <a:grayscl/>
          </a:blip>
          <a:stretch/>
        </p:blipFill>
        <p:spPr bwMode="auto">
          <a:xfrm>
            <a:off x="3230245" y="3629025"/>
            <a:ext cx="5731510" cy="24193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06829550" name="TextBox 9"/>
          <p:cNvSpPr/>
          <p:nvPr/>
        </p:nvSpPr>
        <p:spPr bwMode="auto">
          <a:xfrm>
            <a:off x="3230245" y="6048375"/>
            <a:ext cx="5731510" cy="3689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>
              <a:defRPr/>
            </a:pPr>
            <a:r>
              <a:rPr cap="none">
                <a:latin typeface="Helvetica"/>
                <a:ea typeface="Calibri"/>
                <a:cs typeface="Helvetica"/>
              </a:rPr>
              <a:t>    Plane Wall			 Long Cylinder	      Sphere</a:t>
            </a:r>
            <a:endParaRPr cap="non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9586519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Heat Equation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59856297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01E7DCA7-E9EC-B22A-A25F-1F7F9211544A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5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647347747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383113798" name="TextBox 1"/>
          <p:cNvSpPr/>
          <p:nvPr/>
        </p:nvSpPr>
        <p:spPr bwMode="auto">
          <a:xfrm>
            <a:off x="1378585" y="1687830"/>
            <a:ext cx="9434830" cy="494411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GB" sz="1600">
                <a:latin typeface="Helvetica"/>
                <a:cs typeface="Helvetica"/>
              </a:rPr>
              <a:t>Heat equation for 1-D geometry i.e.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US" sz="1600">
                <a:latin typeface="Helvetica"/>
                <a:cs typeface="Helvetica"/>
              </a:rPr>
              <a:t>: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𝜕</m:t>
                              </m:r>
                            </m:e>
                            <m:sup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2</m:t>
                              </m:r>
                            </m:sup>
                          </m:sSup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𝑇</m:t>
                          </m:r>
                        </m:num>
                        <m:den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𝑥</m:t>
                              </m:r>
                            </m:e>
                            <m:sup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=</m:t>
                      </m:r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1</m:t>
                          </m:r>
                        </m:num>
                        <m:den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𝛼</m:t>
                          </m:r>
                        </m:den>
                      </m:f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𝑇</m:t>
                          </m:r>
                        </m:num>
                        <m:den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 lang="en-US" sz="1600">
              <a:latin typeface="Helvetica"/>
              <a:cs typeface="Helvetica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US" sz="1600">
                <a:latin typeface="Helvetica"/>
                <a:cs typeface="Helvetica"/>
              </a:rPr>
              <a:t>with initial conditions: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𝑡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=0</m:t>
                          </m:r>
                        </m:e>
                      </m:d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=</m:t>
                      </m:r>
                      <m:sSub>
                        <m:sSub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sSub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𝑇</m:t>
                          </m:r>
                        </m:e>
                        <m:sub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lang="en-US" sz="1600">
              <a:latin typeface="Helvetica"/>
              <a:cs typeface="Helvetica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US" sz="1600">
                <a:latin typeface="Helvetica"/>
                <a:cs typeface="Helvetica"/>
              </a:rPr>
              <a:t>and boundary conditions: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𝑇</m:t>
                          </m:r>
                        </m:num>
                        <m:den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𝑥</m:t>
                          </m:r>
                        </m:den>
                      </m:f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=0,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=0  </m:t>
                      </m:r>
                      <m:r>
                        <m:rPr/>
                        <a:rPr lang="en-GB" sz="1600" b="0" i="0">
                          <a:latin typeface="Cambria Math"/>
                          <a:cs typeface="Helvetica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600" b="0" i="0">
                          <a:latin typeface="Cambria Math"/>
                          <a:cs typeface="Helvetica"/>
                        </a:rPr>
                        <m:t>and</m:t>
                      </m:r>
                      <m:r>
                        <m:rPr/>
                        <a:rPr lang="en-GB" sz="1600" b="0" i="0">
                          <a:latin typeface="Cambria Math"/>
                          <a:cs typeface="Helvetica"/>
                        </a:rPr>
                        <m:t> 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  −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𝑘</m:t>
                      </m:r>
                      <m:f>
                        <m:fPr>
                          <m:ctrlPr>
                            <a:rPr lang="en-GB" sz="160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𝑇</m:t>
                          </m:r>
                        </m:num>
                        <m:den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𝑥</m:t>
                          </m:r>
                        </m:den>
                      </m:f>
                      <m:d>
                        <m:dPr>
                          <m:ctrlPr>
                            <a:rPr lang="en-GB" sz="160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=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𝐿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  <m:r>
                        <m:rPr/>
                        <a:rPr lang="en-GB" sz="1600" i="1">
                          <a:latin typeface="Cambria Math"/>
                          <a:cs typeface="Helvetica"/>
                        </a:rPr>
                        <m:t>=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h</m:t>
                      </m:r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𝑇</m:t>
                          </m:r>
                          <m:d>
                            <m:d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dPr>
                            <m:e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𝑥</m:t>
                              </m:r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=</m:t>
                              </m:r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𝐿</m:t>
                              </m:r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,</m:t>
                              </m:r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𝑡</m:t>
                              </m:r>
                            </m:e>
                          </m:d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∞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</mc:Choice>
              <mc:Fallback/>
            </mc:AlternateContent>
            <a:endParaRPr lang="en-US" sz="1600">
              <a:latin typeface="Helvetica"/>
              <a:cs typeface="Helvetica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US" sz="1600" b="1">
                <a:latin typeface="Helvetica"/>
                <a:cs typeface="Helvetica"/>
              </a:rPr>
              <a:t>After non-</a:t>
            </a:r>
            <a:r>
              <a:rPr lang="en-US" sz="1600" b="1">
                <a:latin typeface="Helvetica"/>
                <a:cs typeface="Helvetica"/>
              </a:rPr>
              <a:t>dimensionalising</a:t>
            </a:r>
            <a:r>
              <a:rPr lang="en-US" sz="1600" b="1">
                <a:latin typeface="Helvetica"/>
                <a:cs typeface="Helvetica"/>
              </a:rPr>
              <a:t> the heat equation becomes: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f>
                        <m:fPr>
                          <m:ctrlPr>
                            <a:rPr lang="en-GB" sz="1600" b="1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sz="1600" b="1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600" b="1" i="1">
                                  <a:latin typeface="Cambria Math"/>
                                  <a:cs typeface="Helvetica"/>
                                </a:rPr>
                                <m:t>𝝏</m:t>
                              </m:r>
                            </m:e>
                            <m:sup>
                              <m:r>
                                <m:rPr/>
                                <a:rPr lang="en-GB" sz="1600" b="1" i="1">
                                  <a:latin typeface="Cambria Math"/>
                                  <a:cs typeface="Helvetica"/>
                                </a:rPr>
                                <m:t>𝟐</m:t>
                              </m:r>
                            </m:sup>
                          </m:sSup>
                          <m:r>
                            <m:rPr/>
                            <a:rPr lang="en-GB" sz="1600" b="1" i="1">
                              <a:latin typeface="Cambria Math"/>
                              <a:cs typeface="Helvetica"/>
                            </a:rPr>
                            <m:t>𝜽</m:t>
                          </m:r>
                        </m:num>
                        <m:den>
                          <m:r>
                            <m:rPr/>
                            <a:rPr lang="en-GB" sz="1600" b="1" i="1">
                              <a:latin typeface="Cambria Math"/>
                              <a:cs typeface="Helvetica"/>
                            </a:rPr>
                            <m:t>𝝏</m:t>
                          </m:r>
                          <m:sSup>
                            <m:sSupPr>
                              <m:ctrlPr>
                                <a:rPr lang="en-GB" sz="1600" b="1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600" b="1" i="1">
                                  <a:latin typeface="Cambria Math"/>
                                  <a:cs typeface="Helvetica"/>
                                </a:rPr>
                                <m:t>𝑿</m:t>
                              </m:r>
                            </m:e>
                            <m:sup>
                              <m:r>
                                <m:rPr/>
                                <a:rPr lang="en-GB" sz="1600" b="1" i="1">
                                  <a:latin typeface="Cambria Math"/>
                                  <a:cs typeface="Helvetica"/>
                                </a:rPr>
                                <m:t>𝟐</m:t>
                              </m:r>
                            </m:sup>
                          </m:sSup>
                        </m:den>
                      </m:f>
                      <m:r>
                        <m:rPr/>
                        <a:rPr lang="en-GB" sz="1600" b="1" i="1">
                          <a:latin typeface="Cambria Math"/>
                          <a:cs typeface="Helvetica"/>
                        </a:rPr>
                        <m:t>=</m:t>
                      </m:r>
                      <m:f>
                        <m:fPr>
                          <m:ctrlPr>
                            <a:rPr lang="en-GB" sz="1600" b="1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b="1" i="1">
                              <a:latin typeface="Cambria Math"/>
                              <a:cs typeface="Helvetica"/>
                            </a:rPr>
                            <m:t>𝝏𝜽</m:t>
                          </m:r>
                        </m:num>
                        <m:den>
                          <m:r>
                            <m:rPr/>
                            <a:rPr lang="en-GB" sz="1600" b="1" i="1">
                              <a:latin typeface="Cambria Math"/>
                              <a:cs typeface="Helvetica"/>
                            </a:rPr>
                            <m:t>𝝏𝝉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 lang="en-US" sz="1600" b="1">
              <a:latin typeface="Helvetica"/>
              <a:cs typeface="Helvetica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US" sz="1600">
                <a:latin typeface="Helvetica"/>
                <a:cs typeface="Helvetica"/>
              </a:rPr>
              <a:t>and initial and boundary conditions become: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𝜃</m:t>
                      </m:r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𝑋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𝜏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=0</m:t>
                          </m:r>
                        </m:e>
                      </m:d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=1  ,  </m:t>
                      </m:r>
                      <m:f>
                        <m:fPr>
                          <m:ctrlPr>
                            <a:rPr lang="en-GB" sz="160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𝜃</m:t>
                          </m:r>
                        </m:num>
                        <m:den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𝑋</m:t>
                          </m:r>
                        </m:den>
                      </m:f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𝑋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=0,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𝜏</m:t>
                          </m:r>
                        </m:e>
                      </m:d>
                      <m:r>
                        <m:rPr/>
                        <a:rPr lang="en-GB" sz="1600" i="1">
                          <a:latin typeface="Cambria Math"/>
                          <a:cs typeface="Helvetica"/>
                        </a:rPr>
                        <m:t>=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0 </m:t>
                      </m:r>
                      <m:r>
                        <m:rPr/>
                        <a:rPr lang="en-GB" sz="1600" b="0" i="0">
                          <a:latin typeface="Cambria Math"/>
                          <a:cs typeface="Helvetica"/>
                        </a:rPr>
                        <m:t>  </m:t>
                      </m:r>
                      <m:r>
                        <m:rPr>
                          <m:sty m:val="p"/>
                        </m:rPr>
                        <a:rPr lang="en-GB" sz="1600" b="0" i="0">
                          <a:latin typeface="Cambria Math"/>
                          <a:cs typeface="Helvetica"/>
                        </a:rPr>
                        <m:t>and</m:t>
                      </m:r>
                      <m:r>
                        <m:rPr/>
                        <a:rPr lang="en-GB" sz="1600" b="0" i="0">
                          <a:latin typeface="Cambria Math"/>
                          <a:cs typeface="Helvetica"/>
                        </a:rPr>
                        <m:t> 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  </m:t>
                      </m:r>
                      <m:f>
                        <m:fPr>
                          <m:ctrlPr>
                            <a:rPr lang="en-GB" sz="160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𝜕𝜃</m:t>
                          </m:r>
                        </m:num>
                        <m:den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𝑋</m:t>
                          </m:r>
                        </m:den>
                      </m:f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𝑋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=1,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𝜏</m:t>
                          </m:r>
                        </m:e>
                      </m:d>
                      <m:r>
                        <m:rPr/>
                        <a:rPr lang="en-GB" sz="1600" i="1">
                          <a:latin typeface="Cambria Math"/>
                          <a:cs typeface="Helvetica"/>
                        </a:rPr>
                        <m:t>=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−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𝐵𝑖</m:t>
                      </m:r>
                      <m:r>
                        <m:rPr/>
                        <a:rPr lang="en-GB" sz="1600" b="0" i="1">
                          <a:latin typeface="Cambria Math"/>
                          <a:ea typeface="Cambria Math"/>
                          <a:cs typeface="Helvetica"/>
                        </a:rPr>
                        <m:t>∙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𝜃</m:t>
                      </m:r>
                    </m:oMath>
                  </m:oMathPara>
                </a14:m>
              </mc:Choice>
              <mc:Fallback/>
            </mc:AlternateContent>
            <a:endParaRPr lang="en-US" sz="1600">
              <a:latin typeface="Helvetica"/>
              <a:cs typeface="Helvetica"/>
            </a:endParaRPr>
          </a:p>
        </p:txBody>
      </p:sp>
      <p:sp>
        <p:nvSpPr>
          <p:cNvPr id="1523948775" name="TextBox 2"/>
          <p:cNvSpPr/>
          <p:nvPr/>
        </p:nvSpPr>
        <p:spPr bwMode="auto">
          <a:xfrm>
            <a:off x="1056005" y="1193165"/>
            <a:ext cx="10079990" cy="3695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We first simplify and non-dimensionalise the heat equation:</a:t>
            </a:r>
            <a:endParaRPr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724932771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9574965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Dimensionless Variables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636488889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463B48AF-E1AB-6EBE-E583-17EB06CD1342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6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764368951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921131525" name="TextBox 1"/>
          <p:cNvSpPr/>
          <p:nvPr/>
        </p:nvSpPr>
        <p:spPr bwMode="auto">
          <a:xfrm>
            <a:off x="1337184" y="1427259"/>
            <a:ext cx="9518349" cy="529421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L="457200" indent="-457200" algn="ctr">
              <a:lnSpc>
                <a:spcPct val="120000"/>
              </a:lnSpc>
              <a:spcAft>
                <a:spcPts val="600"/>
              </a:spcAft>
              <a:buAutoNum type="arabicPeriod"/>
              <a:defRPr/>
            </a:pPr>
            <a:r>
              <a:rPr lang="en-GB">
                <a:latin typeface="Helvetica"/>
              </a:rPr>
              <a:t>Dimensionless temperature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b="0" i="1">
                          <a:latin typeface="Cambria Math"/>
                        </a:rPr>
                        <m:t>𝜃</m:t>
                      </m:r>
                      <m:d>
                        <m:d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𝑥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𝑇</m:t>
                          </m:r>
                          <m:d>
                            <m:d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𝑥</m:t>
                              </m:r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,</m:t>
                              </m:r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marL="457200" indent="-457200" algn="ctr">
              <a:lnSpc>
                <a:spcPct val="120000"/>
              </a:lnSpc>
              <a:spcAft>
                <a:spcPts val="600"/>
              </a:spcAft>
              <a:buFont typeface="+mj-lt"/>
              <a:buAutoNum type="arabicPeriod" startAt="2"/>
              <a:defRPr/>
            </a:pPr>
            <a:r>
              <a:rPr lang="en-GB">
                <a:latin typeface="Helvetica"/>
              </a:rPr>
              <a:t>Dimensionless spatial coordinate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b="0" i="1">
                          <a:latin typeface="Cambria Math"/>
                        </a:rPr>
                        <m:t>𝑋</m:t>
                      </m:r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𝑥</m:t>
                          </m:r>
                        </m:num>
                        <m:den>
                          <m:r>
                            <m:rPr/>
                            <a:rPr lang="en-GB" b="0" i="1">
                              <a:latin typeface="Cambria Math"/>
                            </a:rPr>
                            <m:t>𝐿</m:t>
                          </m:r>
                        </m:den>
                      </m:f>
                      <m:r>
                        <m:rPr/>
                        <a:rPr lang="en-GB" b="0" i="0">
                          <a:latin typeface="Cambria Math"/>
                        </a:rPr>
                        <m:t>     </m:t>
                      </m:r>
                      <m:r>
                        <m:rPr>
                          <m:sty m:val="p"/>
                        </m:rPr>
                        <a:rPr lang="en-GB" b="0" i="0">
                          <a:latin typeface="Cambria Math"/>
                        </a:rPr>
                        <m:t>and</m:t>
                      </m:r>
                      <m:r>
                        <m:rPr/>
                        <a:rPr lang="en-GB" b="0" i="0">
                          <a:latin typeface="Cambria Math"/>
                        </a:rPr>
                        <m:t> </m:t>
                      </m:r>
                      <m:r>
                        <m:rPr/>
                        <a:rPr lang="en-GB" b="0" i="1">
                          <a:latin typeface="Cambria Math"/>
                        </a:rPr>
                        <m:t>𝑅</m:t>
                      </m:r>
                      <m:r>
                        <m:rPr/>
                        <a:rPr lang="en-GB" b="0" i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𝑟</m:t>
                          </m:r>
                        </m:num>
                        <m:den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𝑟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GB" b="0" i="0">
                                  <a:latin typeface="Cambria Math"/>
                                </a:rPr>
                                <m:t>o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marL="457200" indent="-457200" algn="ctr">
              <a:lnSpc>
                <a:spcPct val="120000"/>
              </a:lnSpc>
              <a:spcAft>
                <a:spcPts val="600"/>
              </a:spcAft>
              <a:buFont typeface="+mj-lt"/>
              <a:buAutoNum type="arabicPeriod" startAt="3"/>
              <a:defRPr/>
            </a:pPr>
            <a:r>
              <a:rPr lang="en-GB">
                <a:latin typeface="Helvetica"/>
              </a:rPr>
              <a:t>Dimensionless heat transfer coefficient (</a:t>
            </a:r>
            <a:r>
              <a:rPr lang="en-GB" b="1">
                <a:latin typeface="Helvetica"/>
              </a:rPr>
              <a:t>Biot</a:t>
            </a:r>
            <a:r>
              <a:rPr lang="en-GB" b="1">
                <a:latin typeface="Helvetica"/>
              </a:rPr>
              <a:t> Number</a:t>
            </a:r>
            <a:r>
              <a:rPr lang="en-GB">
                <a:latin typeface="Helvetica"/>
              </a:rPr>
              <a:t>)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b="0" i="1">
                          <a:latin typeface="Cambria Math"/>
                        </a:rPr>
                        <m:t>𝐵𝑖</m:t>
                      </m:r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h</m:t>
                          </m:r>
                          <m:sSub>
                            <m:sSubPr>
                              <m:ctrlPr>
                                <a:rPr lang="en-GB" i="1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lang="en-GB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c</m:t>
                              </m:r>
                            </m:sub>
                          </m:sSub>
                        </m:num>
                        <m:den>
                          <m:r>
                            <m:rPr/>
                            <a:rPr lang="en-GB" b="0" i="1">
                              <a:latin typeface="Cambria Math"/>
                            </a:rPr>
                            <m:t>𝑘</m:t>
                          </m:r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     or</m:t>
                      </m:r>
                      <m:r>
                        <m:rPr/>
                        <a:rPr lang="en-GB" b="0" i="1">
                          <a:latin typeface="Cambria Math"/>
                        </a:rPr>
                        <m:t>    </m:t>
                      </m:r>
                      <m:r>
                        <m:rPr/>
                        <a:rPr lang="en-GB" b="0" i="1">
                          <a:latin typeface="Cambria Math"/>
                        </a:rPr>
                        <m:t>𝐵𝑖</m:t>
                      </m:r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h</m:t>
                          </m:r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𝑟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GB" b="0" i="0">
                                  <a:latin typeface="Cambria Math"/>
                                </a:rPr>
                                <m:t>o</m:t>
                              </m:r>
                            </m:sub>
                          </m:sSub>
                        </m:num>
                        <m:den>
                          <m:r>
                            <m:rPr/>
                            <a:rPr lang="en-GB" b="0" i="1">
                              <a:latin typeface="Cambria Math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/>
          </a:p>
          <a:p>
            <a:pPr algn="ctr">
              <a:lnSpc>
                <a:spcPct val="120000"/>
              </a:lnSpc>
              <a:spcAft>
                <a:spcPts val="599"/>
              </a:spcAft>
              <a:defRPr/>
            </a:pPr>
            <a:r>
              <a:rPr lang="en"/>
              <a:t>Note</a:t>
            </a:r>
            <a:r>
              <a:rPr lang="en"/>
              <a:t>: These have two different definitions</a:t>
            </a:r>
            <a:r>
              <a:rPr lang="en"/>
              <a:t>, as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800" i="1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800" b="0" i="1">
                              <a:latin typeface="Cambria Math"/>
                              <a:ea typeface="Cambria Math"/>
                              <a:cs typeface="Cambria Math"/>
                            </a:rPr>
                            <m:t>𝐿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en-GB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f>
                        <m:fPr>
                          <m:ctrl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>
                              <m:sty m:val="i"/>
                            </m:r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num>
                        <m:den>
                          <m:r>
                            <m:rPr>
                              <m:sty m:val="i"/>
                            </m:r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den>
                      </m:f>
                      <m:r>
                        <m:rPr>
                          <m:sty m:val="i"/>
                        </m:rPr>
                        <a:rPr lang="en-GB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f>
                        <m:fPr>
                          <m:ctrl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i"/>
                                </m:rPr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4</m:t>
                              </m:r>
                            </m:num>
                            <m:den>
                              <m:r>
                                <m:rPr>
                                  <m:sty m:val="i"/>
                                </m:rPr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3</m:t>
                              </m:r>
                            </m:den>
                          </m:f>
                          <m:sSup>
                            <m:sSupPr>
                              <m:ctrlPr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πr</m:t>
                              </m:r>
                            </m:e>
                            <m:sup>
                              <m:r>
                                <m:rPr/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4πr</m:t>
                              </m:r>
                            </m:e>
                            <m:sup>
                              <m:r>
                                <m:rPr/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m:rPr/>
                        <a:rPr lang="en-GB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f>
                        <m:fPr>
                          <m:ctrl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</m:t>
                          </m:r>
                        </m:num>
                        <m:den>
                          <m:r>
                            <m:rPr/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3</m:t>
                          </m:r>
                        </m:den>
                      </m:f>
                      <m:r>
                        <m:rPr/>
                        <a:rPr lang="en-GB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≠</m:t>
                      </m:r>
                      <m:sSub>
                        <m:sSubPr>
                          <m:ctrl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</m:t>
                          </m:r>
                        </m:e>
                        <m:sub>
                          <m:r>
                            <m:rPr/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o</m:t>
                          </m:r>
                        </m:sub>
                      </m:sSub>
                      <m:sSup>
                        <m:sSupPr>
                          <m:ctrl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πr</m:t>
                          </m:r>
                        </m:e>
                        <m:sup>
                          <m:r>
                            <m:rPr/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</mc:Choice>
              <mc:Fallback/>
            </mc:AlternateContent>
            <a:r>
              <a:rPr lang="en" sz="1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. Note the critical Biot number changes, but use whatever definition the tables/graph use.</a:t>
            </a:r>
            <a:endParaRPr lang="en-GB">
              <a:latin typeface="Helvetica"/>
            </a:endParaRPr>
          </a:p>
          <a:p>
            <a:pPr marL="457200" indent="-457200" algn="ctr">
              <a:lnSpc>
                <a:spcPct val="120000"/>
              </a:lnSpc>
              <a:spcAft>
                <a:spcPts val="600"/>
              </a:spcAft>
              <a:buFont typeface="+mj-lt"/>
              <a:buAutoNum type="arabicPeriod" startAt="4"/>
              <a:defRPr/>
            </a:pPr>
            <a:r>
              <a:rPr lang="en-GB">
                <a:latin typeface="Helvetica"/>
              </a:rPr>
              <a:t>Dimensionless time (</a:t>
            </a:r>
            <a:r>
              <a:rPr lang="en-GB" b="1">
                <a:latin typeface="Helvetica"/>
              </a:rPr>
              <a:t>Fourier Number</a:t>
            </a:r>
            <a:r>
              <a:rPr lang="en-GB">
                <a:latin typeface="Helvetica"/>
              </a:rPr>
              <a:t>)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b="0" i="1">
                          <a:latin typeface="Cambria Math"/>
                        </a:rPr>
                        <m:t>𝜏</m:t>
                      </m:r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𝛼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𝑡</m:t>
                          </m:r>
                        </m:num>
                        <m:den>
                          <m:sSup>
                            <m:sSup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𝐿</m:t>
                              </m:r>
                            </m:e>
                            <m:sup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    </m:t>
                      </m:r>
                      <m:r>
                        <m:rPr>
                          <m:sty m:val="p"/>
                        </m:rPr>
                        <a:rPr lang="en-GB" b="0" i="0">
                          <a:latin typeface="Cambria Math"/>
                        </a:rPr>
                        <m:t>and</m:t>
                      </m:r>
                      <m:r>
                        <m:rPr/>
                        <a:rPr lang="en-GB" b="0" i="1">
                          <a:latin typeface="Cambria Math"/>
                        </a:rPr>
                        <m:t>    </m:t>
                      </m:r>
                      <m:r>
                        <m:rPr/>
                        <a:rPr lang="en-GB" b="0" i="1">
                          <a:latin typeface="Cambria Math"/>
                        </a:rPr>
                        <m:t>𝜏</m:t>
                      </m:r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𝛼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𝑡</m:t>
                          </m:r>
                        </m:num>
                        <m:den>
                          <m:sSubSup>
                            <m:sSubSupPr>
                              <m:alnScr m:val="off"/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𝑟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GB" b="0" i="0">
                                  <a:latin typeface="Cambria Math"/>
                                </a:rPr>
                                <m:t>o</m:t>
                              </m:r>
                            </m:sub>
                            <m:sup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</p:txBody>
      </p:sp>
      <p:sp>
        <p:nvSpPr>
          <p:cNvPr id="978390492" name="TextBox 2"/>
          <p:cNvSpPr/>
          <p:nvPr/>
        </p:nvSpPr>
        <p:spPr bwMode="auto">
          <a:xfrm>
            <a:off x="1092517" y="1015364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There are 4 dimensionless variables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380291829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503224738" name="TextBox 7"/>
          <p:cNvSpPr/>
          <p:nvPr/>
        </p:nvSpPr>
        <p:spPr bwMode="auto">
          <a:xfrm>
            <a:off x="8541384" y="5766781"/>
            <a:ext cx="1478004" cy="751197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d>
                        <m:dPr>
                          <m:ctrlPr>
                            <a:rPr lang="en-GB" b="0" i="1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𝛼</m:t>
                          </m:r>
                          <m:r>
                            <m:rPr/>
                            <a:rPr lang="en-GB" b="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=</m:t>
                          </m:r>
                          <m:f>
                            <m:fPr>
                              <m:ctrlPr>
                                <a:rPr lang="en-GB" b="0" i="1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fPr>
                            <m:num>
                              <m:r>
                                <m:rPr/>
                                <a:rPr lang="en-GB" b="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𝑘</m:t>
                              </m:r>
                            </m:num>
                            <m:den>
                              <m:r>
                                <m:rPr/>
                                <a:rPr lang="en-GB" b="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𝜌</m:t>
                              </m:r>
                              <m:sSub>
                                <m:sSubPr>
                                  <m:ctrlPr>
                                    <a:rPr lang="en-GB" b="0" i="1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b="0" i="1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m:rPr/>
                                    <a:rPr lang="en-GB" b="0" i="1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</a:rPr>
                                    <m:t>𝑝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</mc:Choice>
              <mc:Fallback/>
            </mc:AlternateContent>
            <a:endParaRPr>
              <a:solidFill>
                <a:schemeClr val="tx1"/>
              </a:solidFill>
            </a:endParaRPr>
          </a:p>
        </p:txBody>
      </p:sp>
      <p:pic>
        <p:nvPicPr>
          <p:cNvPr id="95100619" name="Picture 10" descr="A picture containing chart&#10;&#10;Description automatically generated"/>
          <p:cNvPicPr>
            <a:picLocks noChangeAspect="1"/>
          </p:cNvPicPr>
          <p:nvPr/>
        </p:nvPicPr>
        <p:blipFill>
          <a:blip r:embed="rId4">
            <a:grayscl/>
          </a:blip>
          <a:srcRect l="0" t="0" r="66500" b="0"/>
          <a:stretch/>
        </p:blipFill>
        <p:spPr bwMode="auto">
          <a:xfrm>
            <a:off x="617855" y="2219325"/>
            <a:ext cx="1920240" cy="2419350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1918096903" name="Group 12"/>
          <p:cNvGrpSpPr/>
          <p:nvPr/>
        </p:nvGrpSpPr>
        <p:grpSpPr bwMode="auto">
          <a:xfrm>
            <a:off x="9412893" y="900108"/>
            <a:ext cx="1581785" cy="3796030"/>
            <a:chOff x="10019030" y="1530985"/>
            <a:chExt cx="1581785" cy="3796030"/>
          </a:xfrm>
        </p:grpSpPr>
        <p:pic>
          <p:nvPicPr>
            <p:cNvPr id="12" name="Picture 9" descr="A picture containing chart&#10;&#10;Description automatically generated"/>
            <p:cNvPicPr>
              <a:picLocks noChangeAspect="1"/>
            </p:cNvPicPr>
            <p:nvPr/>
          </p:nvPicPr>
          <p:blipFill>
            <a:blip r:embed="rId5">
              <a:grayscl/>
            </a:blip>
            <a:srcRect l="41140" t="0" r="31260" b="0"/>
            <a:stretch/>
          </p:blipFill>
          <p:spPr bwMode="auto">
            <a:xfrm>
              <a:off x="10019030" y="1530985"/>
              <a:ext cx="1581785" cy="2418715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11" name="Picture 11" descr="A picture containing chart&#10;&#10;Description automatically generated"/>
            <p:cNvPicPr>
              <a:picLocks noChangeAspect="1"/>
            </p:cNvPicPr>
            <p:nvPr/>
          </p:nvPicPr>
          <p:blipFill>
            <a:blip r:embed="rId6">
              <a:grayscl/>
            </a:blip>
            <a:srcRect l="74210" t="21550" r="0" b="21310"/>
            <a:stretch/>
          </p:blipFill>
          <p:spPr bwMode="auto">
            <a:xfrm>
              <a:off x="10071100" y="3944620"/>
              <a:ext cx="1477645" cy="1382395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759074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Solution Methods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562742091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790E3908-4694-5BCF-DAB6-B09A77F82CE5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7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866658102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689503032" name="TextBox 1"/>
          <p:cNvSpPr/>
          <p:nvPr/>
        </p:nvSpPr>
        <p:spPr bwMode="auto">
          <a:xfrm>
            <a:off x="1433194" y="2713355"/>
            <a:ext cx="9434195" cy="252095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L="457200" indent="-4572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AutoNum type="arabicPeriod"/>
              <a:defRPr/>
            </a:pPr>
            <a:r>
              <a:rPr lang="en-GB" sz="2000">
                <a:latin typeface="Helvetica"/>
              </a:rPr>
              <a:t>One-term approximation and look-up tables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endParaRPr lang="en-GB" sz="2000">
              <a:latin typeface="Helvetica"/>
            </a:endParaRPr>
          </a:p>
          <a:p>
            <a:pPr marL="457200" indent="-4572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2"/>
              <a:defRPr/>
            </a:pPr>
            <a:r>
              <a:rPr lang="en-GB" sz="2000">
                <a:latin typeface="Helvetica"/>
              </a:rPr>
              <a:t>Temperature charts of Heisler and </a:t>
            </a:r>
            <a:r>
              <a:rPr lang="en-GB" sz="2000">
                <a:latin typeface="Helvetica"/>
              </a:rPr>
              <a:t>Gröber</a:t>
            </a:r>
            <a:endParaRPr lang="en-GB" sz="2000">
              <a:latin typeface="Helvetica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endParaRPr lang="en-GB" sz="2000">
              <a:latin typeface="Helvetica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sz="2000" b="1">
                <a:latin typeface="Helvetica"/>
              </a:rPr>
              <a:t>These approaches are only strictly valid when Fourier Number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2000" b="1" i="1">
                          <a:latin typeface="Cambria Math"/>
                        </a:rPr>
                        <m:t>𝝉</m:t>
                      </m:r>
                      <m:r>
                        <m:rPr/>
                        <a:rPr lang="en-GB" sz="2000" b="1" i="1">
                          <a:latin typeface="Cambria Math"/>
                        </a:rPr>
                        <m:t>&gt;</m:t>
                      </m:r>
                      <m:r>
                        <m:rPr/>
                        <a:rPr lang="en-GB" sz="2000" b="1" i="1">
                          <a:latin typeface="Cambria Math"/>
                        </a:rPr>
                        <m:t>𝟎</m:t>
                      </m:r>
                      <m:r>
                        <m:rPr/>
                        <a:rPr lang="en-GB" sz="2000" b="1" i="1">
                          <a:latin typeface="Cambria Math"/>
                        </a:rPr>
                        <m:t>.</m:t>
                      </m:r>
                      <m:r>
                        <m:rPr/>
                        <a:rPr lang="en-GB" sz="2000" b="1" i="1">
                          <a:latin typeface="Cambria Math"/>
                        </a:rPr>
                        <m:t>𝟐</m:t>
                      </m:r>
                    </m:oMath>
                  </m:oMathPara>
                </a14:m>
              </mc:Choice>
              <mc:Fallback/>
            </mc:AlternateContent>
            <a:r>
              <a:rPr lang="en-GB" sz="2000" b="1">
                <a:latin typeface="Helvetica"/>
              </a:rPr>
              <a:t> </a:t>
            </a:r>
            <a:endParaRPr/>
          </a:p>
        </p:txBody>
      </p:sp>
      <p:sp>
        <p:nvSpPr>
          <p:cNvPr id="2119112140" name="TextBox 2"/>
          <p:cNvSpPr/>
          <p:nvPr/>
        </p:nvSpPr>
        <p:spPr bwMode="auto">
          <a:xfrm>
            <a:off x="1056005" y="1522730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There are two approaches to the solution of analytical heat transfer problems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584385927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3503114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Temperature Changes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967013365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46483820-6EAB-1DCE-E5F0-989B76BE13CD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8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951092367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76733140" name="TextBox 1"/>
          <p:cNvSpPr/>
          <p:nvPr/>
        </p:nvSpPr>
        <p:spPr bwMode="auto">
          <a:xfrm>
            <a:off x="1378584" y="1718944"/>
            <a:ext cx="9435549" cy="372458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GB" b="1">
                <a:latin typeface="Helvetica"/>
              </a:rPr>
              <a:t>Plane wall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GB" b="0" i="0">
                              <a:latin typeface="Cambria Math"/>
                            </a:rPr>
                            <m:t>w</m:t>
                          </m:r>
                        </m:sub>
                      </m:sSub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𝑇</m:t>
                          </m:r>
                          <m:d>
                            <m:d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𝑥</m:t>
                              </m:r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,</m:t>
                              </m:r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b="0" i="1"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Sup>
                            <m:sSubSupPr>
                              <m:alnScr m:val="off"/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  <m:r>
                            <m:rPr/>
                            <a:rPr lang="en-GB" b="0" i="1">
                              <a:latin typeface="Cambria Math"/>
                            </a:rPr>
                            <m:t>𝜏</m:t>
                          </m:r>
                        </m:sup>
                      </m:sSup>
                      <m:func>
                        <m:func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b="0" i="0">
                              <a:latin typeface="Cambria Math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b="0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b="0" i="1">
                                      <a:latin typeface="Cambria Math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m:rPr/>
                                    <a:rPr lang="en-GB" b="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𝑋</m:t>
                              </m:r>
                            </m:e>
                          </m:d>
                        </m:e>
                      </m:func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GB" b="1">
                <a:latin typeface="Helvetica"/>
              </a:rPr>
              <a:t>Cylinder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GB" b="0" i="0">
                              <a:latin typeface="Cambria Math"/>
                            </a:rPr>
                            <m:t>c</m:t>
                          </m:r>
                        </m:sub>
                      </m:sSub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i="1">
                              <a:latin typeface="Cambria Math"/>
                            </a:rPr>
                            <m:t>𝑇</m:t>
                          </m:r>
                          <m:d>
                            <m:d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𝑟</m:t>
                              </m:r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,</m:t>
                              </m:r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b="0" i="1"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Sup>
                            <m:sSubSupPr>
                              <m:alnScr m:val="off"/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  <m:r>
                            <m:rPr/>
                            <a:rPr lang="en-GB" b="0" i="1">
                              <a:latin typeface="Cambria Math"/>
                            </a:rPr>
                            <m:t>𝜏</m:t>
                          </m:r>
                        </m:sup>
                      </m:sSup>
                      <m:func>
                        <m:func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𝐽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b="0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b="0" i="1">
                                      <a:latin typeface="Cambria Math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m:rPr/>
                                    <a:rPr lang="en-GB" b="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R</m:t>
                              </m:r>
                            </m:e>
                          </m:d>
                        </m:e>
                      </m:func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GB" b="1">
                <a:latin typeface="Helvetica"/>
              </a:rPr>
              <a:t>Sphere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GB" b="0" i="0">
                              <a:latin typeface="Cambria Math"/>
                            </a:rPr>
                            <m:t>s</m:t>
                          </m:r>
                        </m:sub>
                      </m:sSub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i="1">
                              <a:latin typeface="Cambria Math"/>
                            </a:rPr>
                            <m:t>𝑇</m:t>
                          </m:r>
                          <m:d>
                            <m:d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𝑟</m:t>
                              </m:r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,</m:t>
                              </m:r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b="0" i="1"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Sup>
                            <m:sSubSupPr>
                              <m:alnScr m:val="off"/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  <m:r>
                            <m:rPr/>
                            <a:rPr lang="en-GB" b="0" i="1">
                              <a:latin typeface="Cambria Math"/>
                            </a:rPr>
                            <m:t>𝜏</m:t>
                          </m:r>
                        </m:sup>
                      </m:sSup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 b="0" i="0">
                                  <a:latin typeface="Cambria Math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GB" b="0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b="0" i="1"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/>
                                        <a:rPr lang="en-GB" b="0" i="1">
                                          <a:latin typeface="Cambria Math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m:rPr/>
                                        <a:rPr lang="en-GB" b="0" i="1">
                                          <a:latin typeface="Cambria Math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m:rPr/>
                                    <a:rPr lang="en-GB" b="0" i="1">
                                      <a:latin typeface="Cambria Math"/>
                                    </a:rPr>
                                    <m:t>𝑅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m:rPr/>
                            <a:rPr lang="en-GB" b="0" i="1">
                              <a:latin typeface="Cambria Math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GB" b="1">
                <a:latin typeface="Helvetica"/>
              </a:rPr>
              <a:t>At the centreline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𝜃</m:t>
                          </m:r>
                        </m:e>
                        <m:sub>
                          <m:r>
                            <m:rPr/>
                            <a:rPr lang="en-GB" b="0" i="1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i="1"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i="1"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GB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lang="en-GB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Sup>
                            <m:sSubSupPr>
                              <m:alnScr m:val="off"/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  <m:r>
                            <m:rPr/>
                            <a:rPr lang="en-GB" i="1">
                              <a:latin typeface="Cambria Math"/>
                            </a:rPr>
                            <m:t>𝜏</m:t>
                          </m:r>
                        </m:sup>
                      </m:sSup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</p:txBody>
      </p:sp>
      <p:sp>
        <p:nvSpPr>
          <p:cNvPr id="425208585" name="TextBox 2"/>
          <p:cNvSpPr/>
          <p:nvPr/>
        </p:nvSpPr>
        <p:spPr bwMode="auto">
          <a:xfrm>
            <a:off x="1056005" y="1193165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Approach 1: One term approximations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291411623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1711351895" name="TextBox 20"/>
          <p:cNvSpPr/>
          <p:nvPr/>
        </p:nvSpPr>
        <p:spPr bwMode="auto">
          <a:xfrm>
            <a:off x="8714740" y="3379470"/>
            <a:ext cx="2421255" cy="52324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𝐽</m:t>
                          </m:r>
                        </m:e>
                        <m:sub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is zeroth order Bessel function of 1</a:t>
            </a:r>
            <a:r>
              <a:rPr lang="en-GB" sz="1400" baseline="300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st</a:t>
            </a:r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kind</a:t>
            </a:r>
            <a:endParaRPr/>
          </a:p>
        </p:txBody>
      </p:sp>
      <p:sp>
        <p:nvSpPr>
          <p:cNvPr id="1741557897" name="TextBox 21"/>
          <p:cNvSpPr/>
          <p:nvPr/>
        </p:nvSpPr>
        <p:spPr bwMode="auto">
          <a:xfrm>
            <a:off x="8714740" y="2179955"/>
            <a:ext cx="2421255" cy="73850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sSubPr>
                        <m:e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cs typeface="Helvetica"/>
                            </a:rPr>
                            <m:t>𝜆</m:t>
                          </m:r>
                        </m:e>
                        <m:sub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cs typeface="Helvetica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are coefficients, dependent only on the </a:t>
            </a:r>
            <a:r>
              <a:rPr lang="en-GB" sz="1400" i="1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Bi</a:t>
            </a:r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number</a:t>
            </a:r>
            <a:endParaRPr/>
          </a:p>
        </p:txBody>
      </p:sp>
      <p:sp>
        <p:nvSpPr>
          <p:cNvPr id="1178320811" name="TextBox 22"/>
          <p:cNvSpPr/>
          <p:nvPr/>
        </p:nvSpPr>
        <p:spPr bwMode="auto">
          <a:xfrm>
            <a:off x="8714740" y="5547360"/>
            <a:ext cx="2421255" cy="52324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GB" sz="1400" b="0">
                <a:solidFill>
                  <a:schemeClr val="bg2">
                    <a:lumMod val="50000"/>
                  </a:schemeClr>
                </a:solidFill>
              </a:rPr>
              <a:t>Expression for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𝜃</m:t>
                          </m:r>
                        </m:e>
                        <m:sub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is the same for all three geometries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6726222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Temperature Changes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977838972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61A70AA1-EF8C-F2FC-C21F-19A94451344C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9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094639390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255737045" name="TextBox 1"/>
          <p:cNvSpPr/>
          <p:nvPr/>
        </p:nvSpPr>
        <p:spPr bwMode="auto">
          <a:xfrm>
            <a:off x="1378585" y="1961515"/>
            <a:ext cx="9434830" cy="42735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sz="2000">
                <a:latin typeface="Helvetica"/>
              </a:rPr>
              <a:t>The values of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2000" b="0" i="1">
                              <a:latin typeface="Cambria Math"/>
                            </a:rPr>
                            <m:t>𝜆</m:t>
                          </m:r>
                        </m:e>
                        <m:sub>
                          <m:r>
                            <m:rPr/>
                            <a:rPr lang="en-GB" sz="2000" b="0" i="1">
                              <a:latin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2000">
                <a:latin typeface="Helvetica"/>
              </a:rPr>
              <a:t>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2000" b="0" i="1"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sz="2000" b="0" i="1">
                              <a:latin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2000">
                <a:latin typeface="Helvetica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2000" b="0" i="1">
                              <a:latin typeface="Cambria Math"/>
                            </a:rPr>
                            <m:t>𝐽</m:t>
                          </m:r>
                        </m:e>
                        <m:sub>
                          <m:r>
                            <m:rPr/>
                            <a:rPr lang="en-GB" sz="2000" b="0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sz="2000" b="0" i="1">
                              <a:latin typeface="Cambria Math"/>
                              <a:ea typeface="Cambria Math"/>
                            </a:rPr>
                            <m:t>𝜉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GB" sz="2000">
                <a:latin typeface="Helvetica"/>
              </a:rPr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2000" b="0" i="1">
                              <a:latin typeface="Cambria Math"/>
                            </a:rPr>
                            <m:t>𝐽</m:t>
                          </m:r>
                        </m:e>
                        <m:sub>
                          <m:r>
                            <m:rPr/>
                            <a:rPr lang="en-GB" sz="2000" b="0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sz="2000" b="0" i="1">
                              <a:latin typeface="Cambria Math"/>
                              <a:ea typeface="Cambria Math"/>
                            </a:rPr>
                            <m:t>𝜉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GB" sz="2000">
                <a:latin typeface="Helvetica"/>
              </a:rPr>
              <a:t> have been tabulated for ease of reference:</a:t>
            </a:r>
            <a:endParaRPr/>
          </a:p>
        </p:txBody>
      </p:sp>
      <p:sp>
        <p:nvSpPr>
          <p:cNvPr id="772091983" name="TextBox 2"/>
          <p:cNvSpPr/>
          <p:nvPr/>
        </p:nvSpPr>
        <p:spPr bwMode="auto">
          <a:xfrm>
            <a:off x="1056005" y="1348740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Approach 1: Look up tables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029556120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081303486" name="Picture 19" descr="Table&#10;&#10;Description automatically generated"/>
          <p:cNvPicPr>
            <a:picLocks noChangeAspect="1"/>
          </p:cNvPicPr>
          <p:nvPr/>
        </p:nvPicPr>
        <p:blipFill>
          <a:blip r:embed="rId4"/>
          <a:srcRect l="0" t="0" r="0" b="58130"/>
          <a:stretch/>
        </p:blipFill>
        <p:spPr bwMode="auto">
          <a:xfrm>
            <a:off x="1907540" y="2603500"/>
            <a:ext cx="8376920" cy="31375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35078984" name="TextBox 4"/>
          <p:cNvSpPr/>
          <p:nvPr/>
        </p:nvSpPr>
        <p:spPr bwMode="auto">
          <a:xfrm>
            <a:off x="1378585" y="5862320"/>
            <a:ext cx="9434830" cy="3943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cap="none">
                <a:latin typeface="Helvetica"/>
                <a:ea typeface="Calibri"/>
                <a:cs typeface="Calibri"/>
              </a:rPr>
              <a:t>Note, interpolation is usually required to get the required values</a:t>
            </a:r>
            <a:endParaRPr cap="none">
              <a:latin typeface="Helvetica"/>
              <a:ea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ONLYOFFICE/9.0.0.172</Application>
  <PresentationFormat>On-screen Show (4:3)</PresentationFormat>
  <Paragraphs>0</Paragraphs>
  <Slides>20</Slides>
  <Notes>20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2</cp:revision>
  <dcterms:created xsi:type="dcterms:W3CDTF">2021-11-09T11:20:31Z</dcterms:created>
  <dcterms:modified xsi:type="dcterms:W3CDTF">2025-10-28T11:56:59Z</dcterms:modified>
</cp:coreProperties>
</file>